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3" r:id="rId2"/>
    <p:sldId id="285" r:id="rId3"/>
    <p:sldId id="259" r:id="rId4"/>
    <p:sldId id="287" r:id="rId5"/>
    <p:sldId id="271" r:id="rId6"/>
    <p:sldId id="258" r:id="rId7"/>
    <p:sldId id="260" r:id="rId8"/>
    <p:sldId id="275" r:id="rId9"/>
    <p:sldId id="276" r:id="rId10"/>
    <p:sldId id="262" r:id="rId11"/>
    <p:sldId id="263" r:id="rId12"/>
    <p:sldId id="269" r:id="rId13"/>
    <p:sldId id="265" r:id="rId14"/>
    <p:sldId id="264" r:id="rId15"/>
    <p:sldId id="267" r:id="rId16"/>
    <p:sldId id="278" r:id="rId17"/>
    <p:sldId id="283" r:id="rId18"/>
    <p:sldId id="282" r:id="rId19"/>
    <p:sldId id="281" r:id="rId20"/>
    <p:sldId id="280" r:id="rId21"/>
    <p:sldId id="288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88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DDC78-E298-4583-9478-768492B33B6F}" type="datetimeFigureOut">
              <a:rPr lang="vi-VN" smtClean="0"/>
              <a:t>17/09/2021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9C0E5-D230-4CED-9888-59C42696EA2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7429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9C0E5-D230-4CED-9888-59C42696EA2F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213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B9CF-94D0-440E-B2C8-F70CF86109C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CDFD-89CF-4C4A-8DC1-D73608BBD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77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B9CF-94D0-440E-B2C8-F70CF86109C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CDFD-89CF-4C4A-8DC1-D73608BBD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5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B9CF-94D0-440E-B2C8-F70CF86109C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CDFD-89CF-4C4A-8DC1-D73608BBD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56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48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1"/>
            <a:ext cx="4038600" cy="1641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6322"/>
            <a:ext cx="4038600" cy="1641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45867-DE73-435D-880B-390F02249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65821"/>
      </p:ext>
    </p:extLst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B9CF-94D0-440E-B2C8-F70CF86109C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CDFD-89CF-4C4A-8DC1-D73608BBD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99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B9CF-94D0-440E-B2C8-F70CF86109C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CDFD-89CF-4C4A-8DC1-D73608BBD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4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B9CF-94D0-440E-B2C8-F70CF86109C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CDFD-89CF-4C4A-8DC1-D73608BBD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93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B9CF-94D0-440E-B2C8-F70CF86109C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CDFD-89CF-4C4A-8DC1-D73608BBD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18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B9CF-94D0-440E-B2C8-F70CF86109C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CDFD-89CF-4C4A-8DC1-D73608BBD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6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B9CF-94D0-440E-B2C8-F70CF86109C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CDFD-89CF-4C4A-8DC1-D73608BBD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5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B9CF-94D0-440E-B2C8-F70CF86109C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CDFD-89CF-4C4A-8DC1-D73608BBD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3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B9CF-94D0-440E-B2C8-F70CF86109C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CDFD-89CF-4C4A-8DC1-D73608BBD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3B9CF-94D0-440E-B2C8-F70CF86109C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8CDFD-89CF-4C4A-8DC1-D73608BBD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2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5565"/>
            <a:ext cx="9144000" cy="438150"/>
          </a:xfrm>
        </p:spPr>
        <p:txBody>
          <a:bodyPr anchor="ctr" anchorCtr="0">
            <a:normAutofit fontScale="90000"/>
          </a:bodyPr>
          <a:lstStyle/>
          <a:p>
            <a:pPr algn="l" eaLnBrk="1" hangingPunct="1">
              <a:defRPr/>
            </a:pPr>
            <a:b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TUẦN 3- </a:t>
            </a:r>
            <a:r>
              <a:rPr lang="en-US" sz="3600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Tiết</a:t>
            </a:r>
            <a:r>
              <a:rPr lang="en-US" sz="3600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6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_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CHỦ ĐỀ 1: XÃ HỘI PHONG KIẾN</a:t>
            </a:r>
            <a:b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73412" name="Picture 4" descr="Taj%20Mahal,%20Agra,%20In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343150"/>
            <a:ext cx="4506913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413" name="WordArt 5" descr="Woven mat"/>
          <p:cNvSpPr>
            <a:spLocks noChangeArrowheads="1" noChangeShapeType="1" noTextEdit="1"/>
          </p:cNvSpPr>
          <p:nvPr/>
        </p:nvSpPr>
        <p:spPr bwMode="auto">
          <a:xfrm>
            <a:off x="2895600" y="1276349"/>
            <a:ext cx="5824538" cy="7812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blipFill dpi="0" rotWithShape="1">
                  <a:blip r:embed="rId3">
                    <a:alphaModFix amt="78000"/>
                  </a:blip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TimeH"/>
              </a:rPr>
              <a:t>ẤN ĐỘ THỜI PHONG KIẾN</a:t>
            </a:r>
          </a:p>
        </p:txBody>
      </p:sp>
      <p:pic>
        <p:nvPicPr>
          <p:cNvPr id="273415" name="Picture 7" descr="india_fla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1500"/>
            <a:ext cx="2590800" cy="138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416" name="Picture 8" descr="indiamap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43151"/>
            <a:ext cx="3943350" cy="231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7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27F6F1E-B0C2-413A-83D9-85E6E3B7D056}"/>
              </a:ext>
            </a:extLst>
          </p:cNvPr>
          <p:cNvSpPr txBox="1">
            <a:spLocks noChangeArrowheads="1"/>
          </p:cNvSpPr>
          <p:nvPr/>
        </p:nvSpPr>
        <p:spPr>
          <a:xfrm>
            <a:off x="3276600" y="721365"/>
            <a:ext cx="3352800" cy="4381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b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 5</a:t>
            </a:r>
            <a:br>
              <a:rPr 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36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426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7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27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27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273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0" grpId="0"/>
      <p:bldP spid="273413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587"/>
            <a:ext cx="8382000" cy="497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902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4701444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29683"/>
            <a:ext cx="4419600" cy="432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4000500"/>
            <a:ext cx="3505200" cy="5715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Vihnu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6400" y="114300"/>
            <a:ext cx="3505200" cy="571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Shiva</a:t>
            </a:r>
          </a:p>
        </p:txBody>
      </p:sp>
    </p:spTree>
    <p:extLst>
      <p:ext uri="{BB962C8B-B14F-4D97-AF65-F5344CB8AC3E}">
        <p14:creationId xmlns:p14="http://schemas.microsoft.com/office/powerpoint/2010/main" val="1604696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485084"/>
            <a:ext cx="8991600" cy="65841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vi-VN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 đền Taj Mahal là món quà tình yêu của hoàng đế Mughal tặng cho người vợ đã mất</a:t>
            </a:r>
            <a:endParaRPr lang="en-US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8462"/>
            <a:ext cx="746760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739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171951"/>
            <a:ext cx="8991600" cy="6512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vi-VN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 tháp Sanchi, đỉnh cao của nghệ thuật </a:t>
            </a:r>
            <a:endParaRPr lang="en-US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vi-VN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hật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vi-VN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Ấn Độ</a:t>
            </a:r>
            <a:endParaRPr lang="en-US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20782"/>
            <a:ext cx="7772400" cy="429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670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1450"/>
            <a:ext cx="8482204" cy="427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4492769"/>
            <a:ext cx="8991600" cy="5364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Hindu 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270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026" y="4549378"/>
            <a:ext cx="9047018" cy="59412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điêu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Hindu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endParaRPr lang="en-US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14300"/>
            <a:ext cx="8510671" cy="427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000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vi-VN"/>
          </a:p>
        </p:txBody>
      </p:sp>
      <p:pic>
        <p:nvPicPr>
          <p:cNvPr id="25603" name="Picture 3" descr="Ban do ĐNA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71450"/>
            <a:ext cx="8686800" cy="4400550"/>
          </a:xfrm>
          <a:noFill/>
          <a:ln>
            <a:solidFill>
              <a:srgbClr val="00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514600" y="4629150"/>
            <a:ext cx="495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Á</a:t>
            </a:r>
          </a:p>
        </p:txBody>
      </p:sp>
      <p:sp>
        <p:nvSpPr>
          <p:cNvPr id="321541" name="Line 5"/>
          <p:cNvSpPr>
            <a:spLocks noChangeShapeType="1"/>
          </p:cNvSpPr>
          <p:nvPr/>
        </p:nvSpPr>
        <p:spPr bwMode="auto">
          <a:xfrm flipV="1">
            <a:off x="1219200" y="228600"/>
            <a:ext cx="2438400" cy="8001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21542" name="Line 6"/>
          <p:cNvSpPr>
            <a:spLocks noChangeShapeType="1"/>
          </p:cNvSpPr>
          <p:nvPr/>
        </p:nvSpPr>
        <p:spPr bwMode="auto">
          <a:xfrm>
            <a:off x="1219200" y="1085850"/>
            <a:ext cx="3962400" cy="914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21543" name="Line 7"/>
          <p:cNvSpPr>
            <a:spLocks noChangeShapeType="1"/>
          </p:cNvSpPr>
          <p:nvPr/>
        </p:nvSpPr>
        <p:spPr bwMode="auto">
          <a:xfrm>
            <a:off x="1219200" y="1085850"/>
            <a:ext cx="3124200" cy="245745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221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3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3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1" grpId="0" animBg="1"/>
      <p:bldP spid="321542" grpId="0" animBg="1"/>
      <p:bldP spid="3215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481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1882776" y="0"/>
            <a:ext cx="38010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solidFill>
                  <a:srgbClr val="FFFF00"/>
                </a:solidFill>
                <a:latin typeface="VNI-Times" pitchFamily="2" charset="0"/>
              </a:rPr>
              <a:t>Đền Borobudur – Inđonexia</a:t>
            </a:r>
          </a:p>
        </p:txBody>
      </p:sp>
    </p:spTree>
    <p:extLst>
      <p:ext uri="{BB962C8B-B14F-4D97-AF65-F5344CB8AC3E}">
        <p14:creationId xmlns:p14="http://schemas.microsoft.com/office/powerpoint/2010/main" val="71264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86" name="Picture 2" descr="AngkorW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3587" name="Rectangle 3"/>
          <p:cNvSpPr>
            <a:spLocks noChangeArrowheads="1"/>
          </p:cNvSpPr>
          <p:nvPr/>
        </p:nvSpPr>
        <p:spPr bwMode="auto">
          <a:xfrm>
            <a:off x="2194036" y="4343400"/>
            <a:ext cx="57863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-co-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Vát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(Cam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pu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chia)</a:t>
            </a:r>
          </a:p>
        </p:txBody>
      </p:sp>
    </p:spTree>
    <p:extLst>
      <p:ext uri="{BB962C8B-B14F-4D97-AF65-F5344CB8AC3E}">
        <p14:creationId xmlns:p14="http://schemas.microsoft.com/office/powerpoint/2010/main" val="394327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2563" name="Rectangle 3"/>
          <p:cNvSpPr>
            <a:spLocks noChangeArrowheads="1"/>
          </p:cNvSpPr>
          <p:nvPr/>
        </p:nvSpPr>
        <p:spPr bwMode="auto">
          <a:xfrm>
            <a:off x="914400" y="4514850"/>
            <a:ext cx="6957674" cy="58477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/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Thạt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Luổng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Viêng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905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2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2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Kết quả hình ảnh cho bản đồ ấn độ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6" y="0"/>
            <a:ext cx="52863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" y="0"/>
            <a:ext cx="385762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400">
                <a:solidFill>
                  <a:srgbClr val="0000CC"/>
                </a:solidFill>
              </a:rPr>
              <a:t> </a:t>
            </a:r>
            <a:r>
              <a:rPr lang="en-US" sz="2400" b="1">
                <a:solidFill>
                  <a:srgbClr val="0000CC"/>
                </a:solidFill>
              </a:rPr>
              <a:t>Liên bang Cộng hoà Ấn Độ</a:t>
            </a:r>
          </a:p>
          <a:p>
            <a:pPr>
              <a:buFont typeface="Wingdings" pitchFamily="2" charset="2"/>
              <a:buNone/>
            </a:pPr>
            <a:r>
              <a:rPr lang="en-US" sz="2400" b="1">
                <a:solidFill>
                  <a:srgbClr val="0000CC"/>
                </a:solidFill>
              </a:rPr>
              <a:t>          (Ngày nay)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0000CC"/>
                </a:solidFill>
              </a:rPr>
              <a:t> </a:t>
            </a:r>
            <a:r>
              <a:rPr lang="en-US" sz="2400" b="1">
                <a:solidFill>
                  <a:srgbClr val="0000CC"/>
                </a:solidFill>
              </a:rPr>
              <a:t>* </a:t>
            </a:r>
            <a:r>
              <a:rPr lang="en-US" sz="2400" b="1" u="sng">
                <a:solidFill>
                  <a:srgbClr val="0000CC"/>
                </a:solidFill>
              </a:rPr>
              <a:t>Diện tích</a:t>
            </a:r>
            <a:r>
              <a:rPr lang="en-US" sz="2400" b="1">
                <a:solidFill>
                  <a:srgbClr val="0000CC"/>
                </a:solidFill>
              </a:rPr>
              <a:t>: 3,28 triệu km</a:t>
            </a:r>
            <a:r>
              <a:rPr lang="en-US" sz="2400" b="1" baseline="30000">
                <a:solidFill>
                  <a:srgbClr val="0000CC"/>
                </a:solidFill>
              </a:rPr>
              <a:t>2</a:t>
            </a:r>
            <a:endParaRPr lang="en-US" sz="2400" b="1">
              <a:solidFill>
                <a:srgbClr val="0000CC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b="1">
                <a:solidFill>
                  <a:srgbClr val="0000CC"/>
                </a:solidFill>
              </a:rPr>
              <a:t> * </a:t>
            </a:r>
            <a:r>
              <a:rPr lang="en-US" sz="2400" b="1" u="sng">
                <a:solidFill>
                  <a:srgbClr val="0000CC"/>
                </a:solidFill>
              </a:rPr>
              <a:t>Dân số</a:t>
            </a:r>
            <a:r>
              <a:rPr lang="en-US" sz="2400" b="1">
                <a:solidFill>
                  <a:srgbClr val="0000CC"/>
                </a:solidFill>
              </a:rPr>
              <a:t>:  1,104 tỷ người (2005)</a:t>
            </a:r>
          </a:p>
          <a:p>
            <a:pPr>
              <a:buFont typeface="Wingdings" pitchFamily="2" charset="2"/>
              <a:buNone/>
            </a:pPr>
            <a:r>
              <a:rPr lang="en-US" sz="2400" b="1">
                <a:solidFill>
                  <a:srgbClr val="0000CC"/>
                </a:solidFill>
              </a:rPr>
              <a:t> * </a:t>
            </a:r>
            <a:r>
              <a:rPr lang="en-US" sz="2400" b="1" u="sng">
                <a:solidFill>
                  <a:srgbClr val="0000CC"/>
                </a:solidFill>
              </a:rPr>
              <a:t>Thủ đô</a:t>
            </a:r>
            <a:r>
              <a:rPr lang="en-US" sz="2400" b="1">
                <a:solidFill>
                  <a:srgbClr val="0000CC"/>
                </a:solidFill>
              </a:rPr>
              <a:t>: Niu - Đê - li</a:t>
            </a:r>
          </a:p>
          <a:p>
            <a:pPr>
              <a:buFont typeface="Wingdings" pitchFamily="2" charset="2"/>
              <a:buNone/>
            </a:pPr>
            <a:r>
              <a:rPr lang="en-US" sz="2400" b="1">
                <a:solidFill>
                  <a:srgbClr val="0000CC"/>
                </a:solidFill>
              </a:rPr>
              <a:t> * </a:t>
            </a:r>
            <a:r>
              <a:rPr lang="en-US" sz="2400" b="1" u="sng">
                <a:solidFill>
                  <a:srgbClr val="0000CC"/>
                </a:solidFill>
              </a:rPr>
              <a:t>Liên bang gồm:</a:t>
            </a:r>
            <a:r>
              <a:rPr lang="en-US" sz="2400" b="1">
                <a:solidFill>
                  <a:srgbClr val="0000CC"/>
                </a:solidFill>
              </a:rPr>
              <a:t> 25 bang và 6 khu tự trị</a:t>
            </a:r>
          </a:p>
          <a:p>
            <a:pPr>
              <a:buFont typeface="Wingdings" pitchFamily="2" charset="2"/>
              <a:buNone/>
            </a:pPr>
            <a:r>
              <a:rPr lang="en-US" sz="2400" b="1">
                <a:solidFill>
                  <a:srgbClr val="0000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6136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12" descr="Kết quả hình ảnh cho tháp chàm ninh thuận"/>
          <p:cNvSpPr>
            <a:spLocks noChangeAspect="1" noChangeArrowheads="1"/>
          </p:cNvSpPr>
          <p:nvPr/>
        </p:nvSpPr>
        <p:spPr bwMode="auto">
          <a:xfrm>
            <a:off x="149225" y="-108347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24579" name="Picture 14" descr="Kết quả hình ảnh cho tháp chàm ninh thuậ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12"/>
          <p:cNvSpPr txBox="1">
            <a:spLocks noChangeArrowheads="1"/>
          </p:cNvSpPr>
          <p:nvPr/>
        </p:nvSpPr>
        <p:spPr bwMode="auto">
          <a:xfrm>
            <a:off x="1676400" y="4686301"/>
            <a:ext cx="556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chàm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3629574727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69957-DA85-4309-84F3-B148FAD57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u="sng" dirty="0">
                <a:solidFill>
                  <a:srgbClr val="C00000"/>
                </a:solidFill>
              </a:rPr>
              <a:t>DẶN DÒ -Tuần 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42A4E-7003-4EF9-925F-984517D389D4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vi-VN" sz="4000" dirty="0">
                <a:solidFill>
                  <a:srgbClr val="002060"/>
                </a:solidFill>
              </a:rPr>
              <a:t>Học bài 5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C4EE74-630D-4063-9D28-052EFFB5B7DC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vi-VN" dirty="0">
                <a:solidFill>
                  <a:srgbClr val="0070C0"/>
                </a:solidFill>
              </a:rPr>
              <a:t>Đọc trước bài 6 phần 1, 2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D5AF06-9F9C-49D2-8D73-DE757D654B1D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vi-VN" dirty="0">
                <a:solidFill>
                  <a:srgbClr val="00B050"/>
                </a:solidFill>
              </a:rPr>
              <a:t>Hs lên trang </a:t>
            </a:r>
            <a:r>
              <a:rPr lang="vi-VN" u="sng" dirty="0">
                <a:solidFill>
                  <a:srgbClr val="C00000"/>
                </a:solidFill>
              </a:rPr>
              <a:t>lms.vnedu </a:t>
            </a:r>
            <a:r>
              <a:rPr lang="vi-VN" dirty="0">
                <a:solidFill>
                  <a:srgbClr val="00B050"/>
                </a:solidFill>
              </a:rPr>
              <a:t>để xem lại bài học ở mỗi tuần, bổ sung bài ghi đầy đủ</a:t>
            </a:r>
          </a:p>
        </p:txBody>
      </p:sp>
    </p:spTree>
    <p:extLst>
      <p:ext uri="{BB962C8B-B14F-4D97-AF65-F5344CB8AC3E}">
        <p14:creationId xmlns:p14="http://schemas.microsoft.com/office/powerpoint/2010/main" val="23425094"/>
      </p:ext>
    </p:extLst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5100"/>
            <a:ext cx="8534400" cy="602673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Ấn Độ thời phong kiến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86" y="1733550"/>
            <a:ext cx="6142513" cy="34099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Vương triều Gúp-ta(TK IV - TK VI)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Là thời kỳ thống nhất, phục hưng và phát triển của miền Bắc Ấn Độ.</a:t>
            </a:r>
          </a:p>
          <a:p>
            <a:pPr>
              <a:buFontTx/>
              <a:buChar char="-"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Nghề luyện kim phát triển.</a:t>
            </a:r>
          </a:p>
          <a:p>
            <a:pPr>
              <a:buFontTx/>
              <a:buChar char="-"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Thế kỉ VI vương triều bị diệt vong.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1496" y="34474"/>
            <a:ext cx="715290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BÀI 5: ẤN ĐỘ THỜI PHONG KIẾN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88172"/>
            <a:ext cx="715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  <a:latin typeface="+mj-lt"/>
              </a:rPr>
              <a:t>1. Những trang sử đầu tiên (giảm tải, đọc sgk)</a:t>
            </a:r>
          </a:p>
        </p:txBody>
      </p:sp>
      <p:pic>
        <p:nvPicPr>
          <p:cNvPr id="12" name="Picture 3" descr="gup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1172947"/>
            <a:ext cx="2753097" cy="375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553200" y="4781550"/>
            <a:ext cx="2209800" cy="3619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+mj-lt"/>
              </a:rPr>
              <a:t>Gúp - Ta</a:t>
            </a:r>
          </a:p>
        </p:txBody>
      </p:sp>
    </p:spTree>
    <p:extLst>
      <p:ext uri="{BB962C8B-B14F-4D97-AF65-F5344CB8AC3E}">
        <p14:creationId xmlns:p14="http://schemas.microsoft.com/office/powerpoint/2010/main" val="197257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Ảnh013_0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 bwMode="auto">
          <a:xfrm>
            <a:off x="0" y="-285750"/>
            <a:ext cx="9144000" cy="5829300"/>
          </a:xfrm>
          <a:prstGeom prst="rect">
            <a:avLst/>
          </a:prstGeom>
          <a:solidFill>
            <a:schemeClr val="tx2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4038600" y="1885950"/>
            <a:ext cx="228600" cy="171450"/>
          </a:xfrm>
          <a:prstGeom prst="flowChartConnector">
            <a:avLst/>
          </a:prstGeom>
          <a:solidFill>
            <a:schemeClr val="tx2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sz="1800">
              <a:latin typeface="Times New Roman" pitchFamily="18" charset="0"/>
            </a:endParaRPr>
          </a:p>
        </p:txBody>
      </p:sp>
      <p:sp>
        <p:nvSpPr>
          <p:cNvPr id="32772" name="Freeform 4"/>
          <p:cNvSpPr>
            <a:spLocks/>
          </p:cNvSpPr>
          <p:nvPr/>
        </p:nvSpPr>
        <p:spPr bwMode="auto">
          <a:xfrm>
            <a:off x="4114800" y="1771650"/>
            <a:ext cx="838200" cy="228600"/>
          </a:xfrm>
          <a:custGeom>
            <a:avLst/>
            <a:gdLst>
              <a:gd name="T0" fmla="*/ 20 w 500"/>
              <a:gd name="T1" fmla="*/ 129 h 288"/>
              <a:gd name="T2" fmla="*/ 212 w 500"/>
              <a:gd name="T3" fmla="*/ 57 h 288"/>
              <a:gd name="T4" fmla="*/ 260 w 500"/>
              <a:gd name="T5" fmla="*/ 105 h 288"/>
              <a:gd name="T6" fmla="*/ 284 w 500"/>
              <a:gd name="T7" fmla="*/ 141 h 288"/>
              <a:gd name="T8" fmla="*/ 356 w 500"/>
              <a:gd name="T9" fmla="*/ 189 h 288"/>
              <a:gd name="T10" fmla="*/ 464 w 500"/>
              <a:gd name="T11" fmla="*/ 273 h 288"/>
              <a:gd name="T12" fmla="*/ 500 w 500"/>
              <a:gd name="T13" fmla="*/ 261 h 2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0"/>
              <a:gd name="T22" fmla="*/ 0 h 288"/>
              <a:gd name="T23" fmla="*/ 500 w 500"/>
              <a:gd name="T24" fmla="*/ 288 h 2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0" h="288">
                <a:moveTo>
                  <a:pt x="20" y="129"/>
                </a:moveTo>
                <a:cubicBezTo>
                  <a:pt x="63" y="0"/>
                  <a:pt x="0" y="42"/>
                  <a:pt x="212" y="57"/>
                </a:cubicBezTo>
                <a:cubicBezTo>
                  <a:pt x="238" y="136"/>
                  <a:pt x="202" y="58"/>
                  <a:pt x="260" y="105"/>
                </a:cubicBezTo>
                <a:cubicBezTo>
                  <a:pt x="271" y="114"/>
                  <a:pt x="273" y="132"/>
                  <a:pt x="284" y="141"/>
                </a:cubicBezTo>
                <a:cubicBezTo>
                  <a:pt x="306" y="160"/>
                  <a:pt x="356" y="189"/>
                  <a:pt x="356" y="189"/>
                </a:cubicBezTo>
                <a:cubicBezTo>
                  <a:pt x="389" y="288"/>
                  <a:pt x="355" y="257"/>
                  <a:pt x="464" y="273"/>
                </a:cubicBezTo>
                <a:cubicBezTo>
                  <a:pt x="476" y="269"/>
                  <a:pt x="500" y="261"/>
                  <a:pt x="500" y="261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 sz="1800">
              <a:latin typeface="Times New Roman" pitchFamily="18" charset="0"/>
            </a:endParaRP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4800600" y="1943100"/>
            <a:ext cx="228600" cy="171450"/>
          </a:xfrm>
          <a:prstGeom prst="flowChartConnector">
            <a:avLst/>
          </a:prstGeom>
          <a:solidFill>
            <a:schemeClr val="tx2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sz="1800">
              <a:latin typeface="Times New Roman" pitchFamily="18" charset="0"/>
            </a:endParaRP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 flipH="1" flipV="1">
            <a:off x="7848600" y="2171700"/>
            <a:ext cx="228600" cy="17145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vi-VN" sz="1800">
              <a:latin typeface="Times New Roman" pitchFamily="18" charset="0"/>
            </a:endParaRPr>
          </a:p>
        </p:txBody>
      </p:sp>
      <p:sp>
        <p:nvSpPr>
          <p:cNvPr id="117767" name="AutoShape 7"/>
          <p:cNvSpPr>
            <a:spLocks noChangeArrowheads="1"/>
          </p:cNvSpPr>
          <p:nvPr/>
        </p:nvSpPr>
        <p:spPr bwMode="auto">
          <a:xfrm>
            <a:off x="3276600" y="1200150"/>
            <a:ext cx="228600" cy="17145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sz="1800">
              <a:latin typeface="Times New Roman" pitchFamily="18" charset="0"/>
            </a:endParaRPr>
          </a:p>
        </p:txBody>
      </p:sp>
      <p:sp>
        <p:nvSpPr>
          <p:cNvPr id="32776" name="Freeform 8"/>
          <p:cNvSpPr>
            <a:spLocks/>
          </p:cNvSpPr>
          <p:nvPr/>
        </p:nvSpPr>
        <p:spPr bwMode="auto">
          <a:xfrm>
            <a:off x="5029200" y="1771651"/>
            <a:ext cx="647700" cy="211931"/>
          </a:xfrm>
          <a:custGeom>
            <a:avLst/>
            <a:gdLst>
              <a:gd name="T0" fmla="*/ 0 w 408"/>
              <a:gd name="T1" fmla="*/ 178 h 178"/>
              <a:gd name="T2" fmla="*/ 204 w 408"/>
              <a:gd name="T3" fmla="*/ 70 h 178"/>
              <a:gd name="T4" fmla="*/ 408 w 408"/>
              <a:gd name="T5" fmla="*/ 10 h 178"/>
              <a:gd name="T6" fmla="*/ 0 60000 65536"/>
              <a:gd name="T7" fmla="*/ 0 60000 65536"/>
              <a:gd name="T8" fmla="*/ 0 60000 65536"/>
              <a:gd name="T9" fmla="*/ 0 w 408"/>
              <a:gd name="T10" fmla="*/ 0 h 178"/>
              <a:gd name="T11" fmla="*/ 408 w 408"/>
              <a:gd name="T12" fmla="*/ 178 h 1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8" h="178">
                <a:moveTo>
                  <a:pt x="0" y="178"/>
                </a:moveTo>
                <a:cubicBezTo>
                  <a:pt x="30" y="88"/>
                  <a:pt x="124" y="81"/>
                  <a:pt x="204" y="70"/>
                </a:cubicBezTo>
                <a:cubicBezTo>
                  <a:pt x="251" y="0"/>
                  <a:pt x="320" y="10"/>
                  <a:pt x="408" y="1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 sz="1800">
              <a:latin typeface="Times New Roman" pitchFamily="18" charset="0"/>
            </a:endParaRPr>
          </a:p>
        </p:txBody>
      </p:sp>
      <p:sp>
        <p:nvSpPr>
          <p:cNvPr id="32777" name="AutoShape 9"/>
          <p:cNvSpPr>
            <a:spLocks noChangeArrowheads="1"/>
          </p:cNvSpPr>
          <p:nvPr/>
        </p:nvSpPr>
        <p:spPr bwMode="auto">
          <a:xfrm>
            <a:off x="5638800" y="1657350"/>
            <a:ext cx="152400" cy="114300"/>
          </a:xfrm>
          <a:prstGeom prst="flowChartConnector">
            <a:avLst/>
          </a:prstGeom>
          <a:solidFill>
            <a:srgbClr val="00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sz="1800">
              <a:latin typeface="Times New Roman" pitchFamily="18" charset="0"/>
            </a:endParaRPr>
          </a:p>
        </p:txBody>
      </p:sp>
      <p:sp>
        <p:nvSpPr>
          <p:cNvPr id="117770" name="Freeform 10"/>
          <p:cNvSpPr>
            <a:spLocks/>
          </p:cNvSpPr>
          <p:nvPr/>
        </p:nvSpPr>
        <p:spPr bwMode="auto">
          <a:xfrm>
            <a:off x="5029200" y="2100263"/>
            <a:ext cx="304800" cy="134541"/>
          </a:xfrm>
          <a:custGeom>
            <a:avLst/>
            <a:gdLst>
              <a:gd name="T0" fmla="*/ 0 w 192"/>
              <a:gd name="T1" fmla="*/ 0 h 113"/>
              <a:gd name="T2" fmla="*/ 96 w 192"/>
              <a:gd name="T3" fmla="*/ 24 h 113"/>
              <a:gd name="T4" fmla="*/ 108 w 192"/>
              <a:gd name="T5" fmla="*/ 96 h 113"/>
              <a:gd name="T6" fmla="*/ 192 w 192"/>
              <a:gd name="T7" fmla="*/ 108 h 113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113"/>
              <a:gd name="T14" fmla="*/ 192 w 192"/>
              <a:gd name="T15" fmla="*/ 113 h 1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113">
                <a:moveTo>
                  <a:pt x="0" y="0"/>
                </a:moveTo>
                <a:cubicBezTo>
                  <a:pt x="32" y="8"/>
                  <a:pt x="64" y="16"/>
                  <a:pt x="96" y="24"/>
                </a:cubicBezTo>
                <a:cubicBezTo>
                  <a:pt x="120" y="30"/>
                  <a:pt x="96" y="75"/>
                  <a:pt x="108" y="96"/>
                </a:cubicBezTo>
                <a:cubicBezTo>
                  <a:pt x="118" y="113"/>
                  <a:pt x="184" y="108"/>
                  <a:pt x="192" y="108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 sz="1800">
              <a:latin typeface="Times New Roman" pitchFamily="18" charset="0"/>
            </a:endParaRPr>
          </a:p>
        </p:txBody>
      </p:sp>
      <p:sp>
        <p:nvSpPr>
          <p:cNvPr id="117771" name="AutoShape 11"/>
          <p:cNvSpPr>
            <a:spLocks noChangeArrowheads="1"/>
          </p:cNvSpPr>
          <p:nvPr/>
        </p:nvSpPr>
        <p:spPr bwMode="auto">
          <a:xfrm>
            <a:off x="5334000" y="2228850"/>
            <a:ext cx="76200" cy="57150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sz="1800">
              <a:latin typeface="Times New Roman" pitchFamily="18" charset="0"/>
            </a:endParaRPr>
          </a:p>
        </p:txBody>
      </p:sp>
      <p:sp>
        <p:nvSpPr>
          <p:cNvPr id="117772" name="Text Box 12"/>
          <p:cNvSpPr txBox="1">
            <a:spLocks noChangeArrowheads="1"/>
          </p:cNvSpPr>
          <p:nvPr/>
        </p:nvSpPr>
        <p:spPr bwMode="auto">
          <a:xfrm>
            <a:off x="2362200" y="1028700"/>
            <a:ext cx="342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Arial" charset="0"/>
              </a:rPr>
              <a:t>VƯƠNG QUỐC HỒI  GIÁO TUỐC ÔTTÔMAN</a:t>
            </a:r>
          </a:p>
        </p:txBody>
      </p:sp>
      <p:sp>
        <p:nvSpPr>
          <p:cNvPr id="117773" name="Freeform 16"/>
          <p:cNvSpPr>
            <a:spLocks/>
          </p:cNvSpPr>
          <p:nvPr/>
        </p:nvSpPr>
        <p:spPr bwMode="auto">
          <a:xfrm>
            <a:off x="19050" y="2400300"/>
            <a:ext cx="4705350" cy="1200150"/>
          </a:xfrm>
          <a:custGeom>
            <a:avLst/>
            <a:gdLst>
              <a:gd name="T0" fmla="*/ 2964 w 2964"/>
              <a:gd name="T1" fmla="*/ 1008 h 1008"/>
              <a:gd name="T2" fmla="*/ 2880 w 2964"/>
              <a:gd name="T3" fmla="*/ 972 h 1008"/>
              <a:gd name="T4" fmla="*/ 2832 w 2964"/>
              <a:gd name="T5" fmla="*/ 864 h 1008"/>
              <a:gd name="T6" fmla="*/ 2796 w 2964"/>
              <a:gd name="T7" fmla="*/ 852 h 1008"/>
              <a:gd name="T8" fmla="*/ 2748 w 2964"/>
              <a:gd name="T9" fmla="*/ 792 h 1008"/>
              <a:gd name="T10" fmla="*/ 2712 w 2964"/>
              <a:gd name="T11" fmla="*/ 720 h 1008"/>
              <a:gd name="T12" fmla="*/ 2616 w 2964"/>
              <a:gd name="T13" fmla="*/ 432 h 1008"/>
              <a:gd name="T14" fmla="*/ 2532 w 2964"/>
              <a:gd name="T15" fmla="*/ 348 h 1008"/>
              <a:gd name="T16" fmla="*/ 2364 w 2964"/>
              <a:gd name="T17" fmla="*/ 336 h 1008"/>
              <a:gd name="T18" fmla="*/ 2256 w 2964"/>
              <a:gd name="T19" fmla="*/ 288 h 1008"/>
              <a:gd name="T20" fmla="*/ 2220 w 2964"/>
              <a:gd name="T21" fmla="*/ 252 h 1008"/>
              <a:gd name="T22" fmla="*/ 2148 w 2964"/>
              <a:gd name="T23" fmla="*/ 216 h 1008"/>
              <a:gd name="T24" fmla="*/ 2100 w 2964"/>
              <a:gd name="T25" fmla="*/ 144 h 1008"/>
              <a:gd name="T26" fmla="*/ 1932 w 2964"/>
              <a:gd name="T27" fmla="*/ 108 h 1008"/>
              <a:gd name="T28" fmla="*/ 1788 w 2964"/>
              <a:gd name="T29" fmla="*/ 132 h 1008"/>
              <a:gd name="T30" fmla="*/ 1692 w 2964"/>
              <a:gd name="T31" fmla="*/ 180 h 1008"/>
              <a:gd name="T32" fmla="*/ 1620 w 2964"/>
              <a:gd name="T33" fmla="*/ 180 h 1008"/>
              <a:gd name="T34" fmla="*/ 1536 w 2964"/>
              <a:gd name="T35" fmla="*/ 168 h 1008"/>
              <a:gd name="T36" fmla="*/ 1500 w 2964"/>
              <a:gd name="T37" fmla="*/ 300 h 1008"/>
              <a:gd name="T38" fmla="*/ 1488 w 2964"/>
              <a:gd name="T39" fmla="*/ 336 h 1008"/>
              <a:gd name="T40" fmla="*/ 1344 w 2964"/>
              <a:gd name="T41" fmla="*/ 348 h 1008"/>
              <a:gd name="T42" fmla="*/ 1248 w 2964"/>
              <a:gd name="T43" fmla="*/ 336 h 1008"/>
              <a:gd name="T44" fmla="*/ 1164 w 2964"/>
              <a:gd name="T45" fmla="*/ 312 h 1008"/>
              <a:gd name="T46" fmla="*/ 1068 w 2964"/>
              <a:gd name="T47" fmla="*/ 252 h 1008"/>
              <a:gd name="T48" fmla="*/ 1032 w 2964"/>
              <a:gd name="T49" fmla="*/ 240 h 1008"/>
              <a:gd name="T50" fmla="*/ 948 w 2964"/>
              <a:gd name="T51" fmla="*/ 132 h 1008"/>
              <a:gd name="T52" fmla="*/ 972 w 2964"/>
              <a:gd name="T53" fmla="*/ 168 h 1008"/>
              <a:gd name="T54" fmla="*/ 984 w 2964"/>
              <a:gd name="T55" fmla="*/ 204 h 1008"/>
              <a:gd name="T56" fmla="*/ 912 w 2964"/>
              <a:gd name="T57" fmla="*/ 192 h 1008"/>
              <a:gd name="T58" fmla="*/ 684 w 2964"/>
              <a:gd name="T59" fmla="*/ 132 h 1008"/>
              <a:gd name="T60" fmla="*/ 552 w 2964"/>
              <a:gd name="T61" fmla="*/ 96 h 1008"/>
              <a:gd name="T62" fmla="*/ 216 w 2964"/>
              <a:gd name="T63" fmla="*/ 60 h 1008"/>
              <a:gd name="T64" fmla="*/ 144 w 2964"/>
              <a:gd name="T65" fmla="*/ 36 h 1008"/>
              <a:gd name="T66" fmla="*/ 108 w 2964"/>
              <a:gd name="T67" fmla="*/ 12 h 1008"/>
              <a:gd name="T68" fmla="*/ 0 w 2964"/>
              <a:gd name="T69" fmla="*/ 0 h 100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964"/>
              <a:gd name="T106" fmla="*/ 0 h 1008"/>
              <a:gd name="T107" fmla="*/ 2964 w 2964"/>
              <a:gd name="T108" fmla="*/ 1008 h 100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964" h="1008">
                <a:moveTo>
                  <a:pt x="2964" y="1008"/>
                </a:moveTo>
                <a:cubicBezTo>
                  <a:pt x="2941" y="1002"/>
                  <a:pt x="2895" y="997"/>
                  <a:pt x="2880" y="972"/>
                </a:cubicBezTo>
                <a:cubicBezTo>
                  <a:pt x="2860" y="940"/>
                  <a:pt x="2865" y="891"/>
                  <a:pt x="2832" y="864"/>
                </a:cubicBezTo>
                <a:cubicBezTo>
                  <a:pt x="2822" y="856"/>
                  <a:pt x="2808" y="856"/>
                  <a:pt x="2796" y="852"/>
                </a:cubicBezTo>
                <a:cubicBezTo>
                  <a:pt x="2773" y="782"/>
                  <a:pt x="2802" y="846"/>
                  <a:pt x="2748" y="792"/>
                </a:cubicBezTo>
                <a:cubicBezTo>
                  <a:pt x="2725" y="769"/>
                  <a:pt x="2722" y="749"/>
                  <a:pt x="2712" y="720"/>
                </a:cubicBezTo>
                <a:cubicBezTo>
                  <a:pt x="2695" y="569"/>
                  <a:pt x="2676" y="551"/>
                  <a:pt x="2616" y="432"/>
                </a:cubicBezTo>
                <a:cubicBezTo>
                  <a:pt x="2595" y="390"/>
                  <a:pt x="2614" y="354"/>
                  <a:pt x="2532" y="348"/>
                </a:cubicBezTo>
                <a:cubicBezTo>
                  <a:pt x="2476" y="344"/>
                  <a:pt x="2420" y="340"/>
                  <a:pt x="2364" y="336"/>
                </a:cubicBezTo>
                <a:cubicBezTo>
                  <a:pt x="2312" y="319"/>
                  <a:pt x="2294" y="320"/>
                  <a:pt x="2256" y="288"/>
                </a:cubicBezTo>
                <a:cubicBezTo>
                  <a:pt x="2243" y="277"/>
                  <a:pt x="2234" y="261"/>
                  <a:pt x="2220" y="252"/>
                </a:cubicBezTo>
                <a:cubicBezTo>
                  <a:pt x="2198" y="237"/>
                  <a:pt x="2170" y="231"/>
                  <a:pt x="2148" y="216"/>
                </a:cubicBezTo>
                <a:cubicBezTo>
                  <a:pt x="2132" y="192"/>
                  <a:pt x="2127" y="153"/>
                  <a:pt x="2100" y="144"/>
                </a:cubicBezTo>
                <a:cubicBezTo>
                  <a:pt x="1997" y="110"/>
                  <a:pt x="2053" y="123"/>
                  <a:pt x="1932" y="108"/>
                </a:cubicBezTo>
                <a:cubicBezTo>
                  <a:pt x="1884" y="116"/>
                  <a:pt x="1803" y="86"/>
                  <a:pt x="1788" y="132"/>
                </a:cubicBezTo>
                <a:cubicBezTo>
                  <a:pt x="1767" y="195"/>
                  <a:pt x="1789" y="166"/>
                  <a:pt x="1692" y="180"/>
                </a:cubicBezTo>
                <a:cubicBezTo>
                  <a:pt x="1596" y="148"/>
                  <a:pt x="1716" y="180"/>
                  <a:pt x="1620" y="180"/>
                </a:cubicBezTo>
                <a:cubicBezTo>
                  <a:pt x="1592" y="180"/>
                  <a:pt x="1564" y="172"/>
                  <a:pt x="1536" y="168"/>
                </a:cubicBezTo>
                <a:cubicBezTo>
                  <a:pt x="1485" y="322"/>
                  <a:pt x="1534" y="164"/>
                  <a:pt x="1500" y="300"/>
                </a:cubicBezTo>
                <a:cubicBezTo>
                  <a:pt x="1497" y="312"/>
                  <a:pt x="1500" y="332"/>
                  <a:pt x="1488" y="336"/>
                </a:cubicBezTo>
                <a:cubicBezTo>
                  <a:pt x="1442" y="350"/>
                  <a:pt x="1392" y="344"/>
                  <a:pt x="1344" y="348"/>
                </a:cubicBezTo>
                <a:cubicBezTo>
                  <a:pt x="1203" y="395"/>
                  <a:pt x="1318" y="382"/>
                  <a:pt x="1248" y="336"/>
                </a:cubicBezTo>
                <a:cubicBezTo>
                  <a:pt x="1224" y="320"/>
                  <a:pt x="1192" y="321"/>
                  <a:pt x="1164" y="312"/>
                </a:cubicBezTo>
                <a:cubicBezTo>
                  <a:pt x="1126" y="255"/>
                  <a:pt x="1154" y="281"/>
                  <a:pt x="1068" y="252"/>
                </a:cubicBezTo>
                <a:cubicBezTo>
                  <a:pt x="1056" y="248"/>
                  <a:pt x="1032" y="240"/>
                  <a:pt x="1032" y="240"/>
                </a:cubicBezTo>
                <a:cubicBezTo>
                  <a:pt x="976" y="184"/>
                  <a:pt x="1005" y="218"/>
                  <a:pt x="948" y="132"/>
                </a:cubicBezTo>
                <a:cubicBezTo>
                  <a:pt x="940" y="120"/>
                  <a:pt x="967" y="154"/>
                  <a:pt x="972" y="168"/>
                </a:cubicBezTo>
                <a:cubicBezTo>
                  <a:pt x="976" y="180"/>
                  <a:pt x="980" y="192"/>
                  <a:pt x="984" y="204"/>
                </a:cubicBezTo>
                <a:cubicBezTo>
                  <a:pt x="923" y="224"/>
                  <a:pt x="972" y="219"/>
                  <a:pt x="912" y="192"/>
                </a:cubicBezTo>
                <a:cubicBezTo>
                  <a:pt x="840" y="160"/>
                  <a:pt x="760" y="149"/>
                  <a:pt x="684" y="132"/>
                </a:cubicBezTo>
                <a:cubicBezTo>
                  <a:pt x="639" y="122"/>
                  <a:pt x="552" y="96"/>
                  <a:pt x="552" y="96"/>
                </a:cubicBezTo>
                <a:cubicBezTo>
                  <a:pt x="311" y="109"/>
                  <a:pt x="372" y="129"/>
                  <a:pt x="216" y="60"/>
                </a:cubicBezTo>
                <a:cubicBezTo>
                  <a:pt x="193" y="50"/>
                  <a:pt x="168" y="44"/>
                  <a:pt x="144" y="36"/>
                </a:cubicBezTo>
                <a:cubicBezTo>
                  <a:pt x="130" y="31"/>
                  <a:pt x="122" y="15"/>
                  <a:pt x="108" y="12"/>
                </a:cubicBezTo>
                <a:cubicBezTo>
                  <a:pt x="73" y="3"/>
                  <a:pt x="0" y="0"/>
                  <a:pt x="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 sz="1800">
              <a:latin typeface="Times New Roman" pitchFamily="18" charset="0"/>
            </a:endParaRPr>
          </a:p>
        </p:txBody>
      </p:sp>
      <p:sp>
        <p:nvSpPr>
          <p:cNvPr id="117774" name="Freeform 17"/>
          <p:cNvSpPr>
            <a:spLocks/>
          </p:cNvSpPr>
          <p:nvPr/>
        </p:nvSpPr>
        <p:spPr bwMode="auto">
          <a:xfrm>
            <a:off x="0" y="1081088"/>
            <a:ext cx="882650" cy="209550"/>
          </a:xfrm>
          <a:custGeom>
            <a:avLst/>
            <a:gdLst>
              <a:gd name="T0" fmla="*/ 0 w 556"/>
              <a:gd name="T1" fmla="*/ 16 h 176"/>
              <a:gd name="T2" fmla="*/ 240 w 556"/>
              <a:gd name="T3" fmla="*/ 28 h 176"/>
              <a:gd name="T4" fmla="*/ 348 w 556"/>
              <a:gd name="T5" fmla="*/ 16 h 176"/>
              <a:gd name="T6" fmla="*/ 384 w 556"/>
              <a:gd name="T7" fmla="*/ 4 h 176"/>
              <a:gd name="T8" fmla="*/ 456 w 556"/>
              <a:gd name="T9" fmla="*/ 28 h 176"/>
              <a:gd name="T10" fmla="*/ 504 w 556"/>
              <a:gd name="T11" fmla="*/ 100 h 176"/>
              <a:gd name="T12" fmla="*/ 516 w 556"/>
              <a:gd name="T13" fmla="*/ 136 h 176"/>
              <a:gd name="T14" fmla="*/ 552 w 556"/>
              <a:gd name="T15" fmla="*/ 160 h 1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56"/>
              <a:gd name="T25" fmla="*/ 0 h 176"/>
              <a:gd name="T26" fmla="*/ 556 w 556"/>
              <a:gd name="T27" fmla="*/ 176 h 17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56" h="176">
                <a:moveTo>
                  <a:pt x="0" y="16"/>
                </a:moveTo>
                <a:cubicBezTo>
                  <a:pt x="85" y="5"/>
                  <a:pt x="157" y="0"/>
                  <a:pt x="240" y="28"/>
                </a:cubicBezTo>
                <a:cubicBezTo>
                  <a:pt x="276" y="24"/>
                  <a:pt x="312" y="22"/>
                  <a:pt x="348" y="16"/>
                </a:cubicBezTo>
                <a:cubicBezTo>
                  <a:pt x="360" y="14"/>
                  <a:pt x="371" y="3"/>
                  <a:pt x="384" y="4"/>
                </a:cubicBezTo>
                <a:cubicBezTo>
                  <a:pt x="409" y="7"/>
                  <a:pt x="456" y="28"/>
                  <a:pt x="456" y="28"/>
                </a:cubicBezTo>
                <a:cubicBezTo>
                  <a:pt x="472" y="52"/>
                  <a:pt x="495" y="73"/>
                  <a:pt x="504" y="100"/>
                </a:cubicBezTo>
                <a:cubicBezTo>
                  <a:pt x="508" y="112"/>
                  <a:pt x="507" y="127"/>
                  <a:pt x="516" y="136"/>
                </a:cubicBezTo>
                <a:cubicBezTo>
                  <a:pt x="556" y="176"/>
                  <a:pt x="552" y="127"/>
                  <a:pt x="552" y="16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 sz="1800">
              <a:latin typeface="Times New Roman" pitchFamily="18" charset="0"/>
            </a:endParaRP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7924800" y="1714500"/>
            <a:ext cx="1219200" cy="369332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CC00FF"/>
                </a:solidFill>
                <a:latin typeface="Arial" charset="0"/>
              </a:rPr>
              <a:t>ĐÊ-LI</a:t>
            </a: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7010400" y="2457451"/>
            <a:ext cx="2133600" cy="55399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         </a:t>
            </a:r>
            <a:r>
              <a:rPr lang="en-US" sz="1200" b="1">
                <a:solidFill>
                  <a:srgbClr val="FF0066"/>
                </a:solidFill>
                <a:latin typeface="Arial" charset="0"/>
              </a:rPr>
              <a:t>VƯƠNG QUỐC HỒI  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FF0066"/>
                </a:solidFill>
                <a:latin typeface="Arial" charset="0"/>
              </a:rPr>
              <a:t>      GIÁO ĐÊ-LI(1206-1526)</a:t>
            </a:r>
          </a:p>
        </p:txBody>
      </p:sp>
      <p:sp>
        <p:nvSpPr>
          <p:cNvPr id="117777" name="Freeform 21"/>
          <p:cNvSpPr>
            <a:spLocks/>
          </p:cNvSpPr>
          <p:nvPr/>
        </p:nvSpPr>
        <p:spPr bwMode="auto">
          <a:xfrm>
            <a:off x="2286001" y="514350"/>
            <a:ext cx="6384925" cy="1962150"/>
          </a:xfrm>
          <a:custGeom>
            <a:avLst/>
            <a:gdLst>
              <a:gd name="T0" fmla="*/ 134 w 4022"/>
              <a:gd name="T1" fmla="*/ 420 h 1600"/>
              <a:gd name="T2" fmla="*/ 74 w 4022"/>
              <a:gd name="T3" fmla="*/ 468 h 1600"/>
              <a:gd name="T4" fmla="*/ 86 w 4022"/>
              <a:gd name="T5" fmla="*/ 288 h 1600"/>
              <a:gd name="T6" fmla="*/ 110 w 4022"/>
              <a:gd name="T7" fmla="*/ 312 h 1600"/>
              <a:gd name="T8" fmla="*/ 194 w 4022"/>
              <a:gd name="T9" fmla="*/ 336 h 1600"/>
              <a:gd name="T10" fmla="*/ 230 w 4022"/>
              <a:gd name="T11" fmla="*/ 288 h 1600"/>
              <a:gd name="T12" fmla="*/ 434 w 4022"/>
              <a:gd name="T13" fmla="*/ 252 h 1600"/>
              <a:gd name="T14" fmla="*/ 434 w 4022"/>
              <a:gd name="T15" fmla="*/ 108 h 1600"/>
              <a:gd name="T16" fmla="*/ 482 w 4022"/>
              <a:gd name="T17" fmla="*/ 0 h 1600"/>
              <a:gd name="T18" fmla="*/ 542 w 4022"/>
              <a:gd name="T19" fmla="*/ 48 h 1600"/>
              <a:gd name="T20" fmla="*/ 602 w 4022"/>
              <a:gd name="T21" fmla="*/ 96 h 1600"/>
              <a:gd name="T22" fmla="*/ 806 w 4022"/>
              <a:gd name="T23" fmla="*/ 228 h 1600"/>
              <a:gd name="T24" fmla="*/ 1166 w 4022"/>
              <a:gd name="T25" fmla="*/ 192 h 1600"/>
              <a:gd name="T26" fmla="*/ 1250 w 4022"/>
              <a:gd name="T27" fmla="*/ 348 h 1600"/>
              <a:gd name="T28" fmla="*/ 1310 w 4022"/>
              <a:gd name="T29" fmla="*/ 408 h 1600"/>
              <a:gd name="T30" fmla="*/ 1658 w 4022"/>
              <a:gd name="T31" fmla="*/ 432 h 1600"/>
              <a:gd name="T32" fmla="*/ 2090 w 4022"/>
              <a:gd name="T33" fmla="*/ 468 h 1600"/>
              <a:gd name="T34" fmla="*/ 2570 w 4022"/>
              <a:gd name="T35" fmla="*/ 744 h 1600"/>
              <a:gd name="T36" fmla="*/ 2414 w 4022"/>
              <a:gd name="T37" fmla="*/ 600 h 1600"/>
              <a:gd name="T38" fmla="*/ 2402 w 4022"/>
              <a:gd name="T39" fmla="*/ 288 h 1600"/>
              <a:gd name="T40" fmla="*/ 2462 w 4022"/>
              <a:gd name="T41" fmla="*/ 336 h 1600"/>
              <a:gd name="T42" fmla="*/ 2534 w 4022"/>
              <a:gd name="T43" fmla="*/ 384 h 1600"/>
              <a:gd name="T44" fmla="*/ 2630 w 4022"/>
              <a:gd name="T45" fmla="*/ 540 h 1600"/>
              <a:gd name="T46" fmla="*/ 2810 w 4022"/>
              <a:gd name="T47" fmla="*/ 540 h 1600"/>
              <a:gd name="T48" fmla="*/ 2906 w 4022"/>
              <a:gd name="T49" fmla="*/ 480 h 1600"/>
              <a:gd name="T50" fmla="*/ 2954 w 4022"/>
              <a:gd name="T51" fmla="*/ 420 h 1600"/>
              <a:gd name="T52" fmla="*/ 3026 w 4022"/>
              <a:gd name="T53" fmla="*/ 360 h 1600"/>
              <a:gd name="T54" fmla="*/ 3170 w 4022"/>
              <a:gd name="T55" fmla="*/ 348 h 1600"/>
              <a:gd name="T56" fmla="*/ 3278 w 4022"/>
              <a:gd name="T57" fmla="*/ 528 h 1600"/>
              <a:gd name="T58" fmla="*/ 3326 w 4022"/>
              <a:gd name="T59" fmla="*/ 576 h 1600"/>
              <a:gd name="T60" fmla="*/ 3338 w 4022"/>
              <a:gd name="T61" fmla="*/ 684 h 1600"/>
              <a:gd name="T62" fmla="*/ 3254 w 4022"/>
              <a:gd name="T63" fmla="*/ 804 h 1600"/>
              <a:gd name="T64" fmla="*/ 3230 w 4022"/>
              <a:gd name="T65" fmla="*/ 972 h 1600"/>
              <a:gd name="T66" fmla="*/ 3278 w 4022"/>
              <a:gd name="T67" fmla="*/ 984 h 1600"/>
              <a:gd name="T68" fmla="*/ 3374 w 4022"/>
              <a:gd name="T69" fmla="*/ 984 h 1600"/>
              <a:gd name="T70" fmla="*/ 3470 w 4022"/>
              <a:gd name="T71" fmla="*/ 1044 h 1600"/>
              <a:gd name="T72" fmla="*/ 3638 w 4022"/>
              <a:gd name="T73" fmla="*/ 1152 h 1600"/>
              <a:gd name="T74" fmla="*/ 3722 w 4022"/>
              <a:gd name="T75" fmla="*/ 1296 h 1600"/>
              <a:gd name="T76" fmla="*/ 3806 w 4022"/>
              <a:gd name="T77" fmla="*/ 1392 h 1600"/>
              <a:gd name="T78" fmla="*/ 3926 w 4022"/>
              <a:gd name="T79" fmla="*/ 1536 h 1600"/>
              <a:gd name="T80" fmla="*/ 4022 w 4022"/>
              <a:gd name="T81" fmla="*/ 1596 h 16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022"/>
              <a:gd name="T124" fmla="*/ 0 h 1600"/>
              <a:gd name="T125" fmla="*/ 4022 w 4022"/>
              <a:gd name="T126" fmla="*/ 1600 h 160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022" h="1600">
                <a:moveTo>
                  <a:pt x="146" y="516"/>
                </a:moveTo>
                <a:cubicBezTo>
                  <a:pt x="142" y="484"/>
                  <a:pt x="146" y="450"/>
                  <a:pt x="134" y="420"/>
                </a:cubicBezTo>
                <a:cubicBezTo>
                  <a:pt x="129" y="408"/>
                  <a:pt x="132" y="448"/>
                  <a:pt x="122" y="456"/>
                </a:cubicBezTo>
                <a:cubicBezTo>
                  <a:pt x="109" y="466"/>
                  <a:pt x="90" y="464"/>
                  <a:pt x="74" y="468"/>
                </a:cubicBezTo>
                <a:cubicBezTo>
                  <a:pt x="44" y="423"/>
                  <a:pt x="19" y="422"/>
                  <a:pt x="2" y="372"/>
                </a:cubicBezTo>
                <a:cubicBezTo>
                  <a:pt x="34" y="275"/>
                  <a:pt x="0" y="310"/>
                  <a:pt x="86" y="288"/>
                </a:cubicBezTo>
                <a:cubicBezTo>
                  <a:pt x="98" y="285"/>
                  <a:pt x="110" y="280"/>
                  <a:pt x="122" y="276"/>
                </a:cubicBezTo>
                <a:cubicBezTo>
                  <a:pt x="118" y="288"/>
                  <a:pt x="102" y="302"/>
                  <a:pt x="110" y="312"/>
                </a:cubicBezTo>
                <a:cubicBezTo>
                  <a:pt x="120" y="325"/>
                  <a:pt x="142" y="319"/>
                  <a:pt x="158" y="324"/>
                </a:cubicBezTo>
                <a:cubicBezTo>
                  <a:pt x="170" y="327"/>
                  <a:pt x="182" y="332"/>
                  <a:pt x="194" y="336"/>
                </a:cubicBezTo>
                <a:cubicBezTo>
                  <a:pt x="210" y="332"/>
                  <a:pt x="232" y="337"/>
                  <a:pt x="242" y="324"/>
                </a:cubicBezTo>
                <a:cubicBezTo>
                  <a:pt x="250" y="314"/>
                  <a:pt x="218" y="293"/>
                  <a:pt x="230" y="288"/>
                </a:cubicBezTo>
                <a:cubicBezTo>
                  <a:pt x="271" y="272"/>
                  <a:pt x="318" y="280"/>
                  <a:pt x="362" y="276"/>
                </a:cubicBezTo>
                <a:cubicBezTo>
                  <a:pt x="386" y="268"/>
                  <a:pt x="413" y="266"/>
                  <a:pt x="434" y="252"/>
                </a:cubicBezTo>
                <a:cubicBezTo>
                  <a:pt x="458" y="236"/>
                  <a:pt x="506" y="204"/>
                  <a:pt x="506" y="204"/>
                </a:cubicBezTo>
                <a:cubicBezTo>
                  <a:pt x="490" y="156"/>
                  <a:pt x="476" y="136"/>
                  <a:pt x="434" y="108"/>
                </a:cubicBezTo>
                <a:cubicBezTo>
                  <a:pt x="400" y="7"/>
                  <a:pt x="389" y="53"/>
                  <a:pt x="446" y="24"/>
                </a:cubicBezTo>
                <a:cubicBezTo>
                  <a:pt x="459" y="18"/>
                  <a:pt x="470" y="8"/>
                  <a:pt x="482" y="0"/>
                </a:cubicBezTo>
                <a:cubicBezTo>
                  <a:pt x="494" y="4"/>
                  <a:pt x="508" y="4"/>
                  <a:pt x="518" y="12"/>
                </a:cubicBezTo>
                <a:cubicBezTo>
                  <a:pt x="529" y="21"/>
                  <a:pt x="529" y="42"/>
                  <a:pt x="542" y="48"/>
                </a:cubicBezTo>
                <a:cubicBezTo>
                  <a:pt x="564" y="59"/>
                  <a:pt x="590" y="56"/>
                  <a:pt x="614" y="60"/>
                </a:cubicBezTo>
                <a:cubicBezTo>
                  <a:pt x="610" y="72"/>
                  <a:pt x="597" y="84"/>
                  <a:pt x="602" y="96"/>
                </a:cubicBezTo>
                <a:cubicBezTo>
                  <a:pt x="606" y="106"/>
                  <a:pt x="696" y="147"/>
                  <a:pt x="710" y="156"/>
                </a:cubicBezTo>
                <a:cubicBezTo>
                  <a:pt x="742" y="204"/>
                  <a:pt x="759" y="197"/>
                  <a:pt x="806" y="228"/>
                </a:cubicBezTo>
                <a:cubicBezTo>
                  <a:pt x="845" y="215"/>
                  <a:pt x="875" y="193"/>
                  <a:pt x="914" y="180"/>
                </a:cubicBezTo>
                <a:cubicBezTo>
                  <a:pt x="998" y="184"/>
                  <a:pt x="1086" y="168"/>
                  <a:pt x="1166" y="192"/>
                </a:cubicBezTo>
                <a:cubicBezTo>
                  <a:pt x="1174" y="195"/>
                  <a:pt x="1207" y="315"/>
                  <a:pt x="1214" y="336"/>
                </a:cubicBezTo>
                <a:cubicBezTo>
                  <a:pt x="1218" y="348"/>
                  <a:pt x="1239" y="342"/>
                  <a:pt x="1250" y="348"/>
                </a:cubicBezTo>
                <a:cubicBezTo>
                  <a:pt x="1263" y="354"/>
                  <a:pt x="1274" y="364"/>
                  <a:pt x="1286" y="372"/>
                </a:cubicBezTo>
                <a:cubicBezTo>
                  <a:pt x="1294" y="384"/>
                  <a:pt x="1296" y="407"/>
                  <a:pt x="1310" y="408"/>
                </a:cubicBezTo>
                <a:cubicBezTo>
                  <a:pt x="1366" y="412"/>
                  <a:pt x="1478" y="384"/>
                  <a:pt x="1478" y="384"/>
                </a:cubicBezTo>
                <a:cubicBezTo>
                  <a:pt x="1529" y="394"/>
                  <a:pt x="1614" y="403"/>
                  <a:pt x="1658" y="432"/>
                </a:cubicBezTo>
                <a:cubicBezTo>
                  <a:pt x="1670" y="440"/>
                  <a:pt x="1680" y="455"/>
                  <a:pt x="1694" y="456"/>
                </a:cubicBezTo>
                <a:cubicBezTo>
                  <a:pt x="1826" y="467"/>
                  <a:pt x="1958" y="464"/>
                  <a:pt x="2090" y="468"/>
                </a:cubicBezTo>
                <a:cubicBezTo>
                  <a:pt x="2195" y="538"/>
                  <a:pt x="2145" y="686"/>
                  <a:pt x="2150" y="804"/>
                </a:cubicBezTo>
                <a:cubicBezTo>
                  <a:pt x="2258" y="800"/>
                  <a:pt x="2488" y="867"/>
                  <a:pt x="2570" y="744"/>
                </a:cubicBezTo>
                <a:cubicBezTo>
                  <a:pt x="2546" y="728"/>
                  <a:pt x="2514" y="720"/>
                  <a:pt x="2498" y="696"/>
                </a:cubicBezTo>
                <a:cubicBezTo>
                  <a:pt x="2442" y="612"/>
                  <a:pt x="2474" y="640"/>
                  <a:pt x="2414" y="600"/>
                </a:cubicBezTo>
                <a:cubicBezTo>
                  <a:pt x="2397" y="550"/>
                  <a:pt x="2372" y="549"/>
                  <a:pt x="2342" y="504"/>
                </a:cubicBezTo>
                <a:cubicBezTo>
                  <a:pt x="2351" y="420"/>
                  <a:pt x="2356" y="357"/>
                  <a:pt x="2402" y="288"/>
                </a:cubicBezTo>
                <a:cubicBezTo>
                  <a:pt x="2426" y="292"/>
                  <a:pt x="2455" y="285"/>
                  <a:pt x="2474" y="300"/>
                </a:cubicBezTo>
                <a:cubicBezTo>
                  <a:pt x="2484" y="308"/>
                  <a:pt x="2453" y="327"/>
                  <a:pt x="2462" y="336"/>
                </a:cubicBezTo>
                <a:cubicBezTo>
                  <a:pt x="2476" y="350"/>
                  <a:pt x="2502" y="344"/>
                  <a:pt x="2522" y="348"/>
                </a:cubicBezTo>
                <a:cubicBezTo>
                  <a:pt x="2526" y="360"/>
                  <a:pt x="2525" y="375"/>
                  <a:pt x="2534" y="384"/>
                </a:cubicBezTo>
                <a:cubicBezTo>
                  <a:pt x="2543" y="393"/>
                  <a:pt x="2563" y="386"/>
                  <a:pt x="2570" y="396"/>
                </a:cubicBezTo>
                <a:cubicBezTo>
                  <a:pt x="2598" y="435"/>
                  <a:pt x="2588" y="506"/>
                  <a:pt x="2630" y="540"/>
                </a:cubicBezTo>
                <a:cubicBezTo>
                  <a:pt x="2640" y="548"/>
                  <a:pt x="2654" y="548"/>
                  <a:pt x="2666" y="552"/>
                </a:cubicBezTo>
                <a:cubicBezTo>
                  <a:pt x="2714" y="548"/>
                  <a:pt x="2762" y="548"/>
                  <a:pt x="2810" y="540"/>
                </a:cubicBezTo>
                <a:cubicBezTo>
                  <a:pt x="2835" y="536"/>
                  <a:pt x="2882" y="516"/>
                  <a:pt x="2882" y="516"/>
                </a:cubicBezTo>
                <a:cubicBezTo>
                  <a:pt x="2890" y="504"/>
                  <a:pt x="2896" y="490"/>
                  <a:pt x="2906" y="480"/>
                </a:cubicBezTo>
                <a:cubicBezTo>
                  <a:pt x="2916" y="470"/>
                  <a:pt x="2933" y="467"/>
                  <a:pt x="2942" y="456"/>
                </a:cubicBezTo>
                <a:cubicBezTo>
                  <a:pt x="2950" y="446"/>
                  <a:pt x="2946" y="430"/>
                  <a:pt x="2954" y="420"/>
                </a:cubicBezTo>
                <a:cubicBezTo>
                  <a:pt x="2989" y="377"/>
                  <a:pt x="3080" y="377"/>
                  <a:pt x="3122" y="372"/>
                </a:cubicBezTo>
                <a:cubicBezTo>
                  <a:pt x="3090" y="368"/>
                  <a:pt x="3054" y="377"/>
                  <a:pt x="3026" y="360"/>
                </a:cubicBezTo>
                <a:cubicBezTo>
                  <a:pt x="3014" y="353"/>
                  <a:pt x="3048" y="337"/>
                  <a:pt x="3062" y="336"/>
                </a:cubicBezTo>
                <a:cubicBezTo>
                  <a:pt x="3098" y="333"/>
                  <a:pt x="3134" y="344"/>
                  <a:pt x="3170" y="348"/>
                </a:cubicBezTo>
                <a:cubicBezTo>
                  <a:pt x="3195" y="422"/>
                  <a:pt x="3158" y="456"/>
                  <a:pt x="3230" y="504"/>
                </a:cubicBezTo>
                <a:cubicBezTo>
                  <a:pt x="3251" y="568"/>
                  <a:pt x="3225" y="528"/>
                  <a:pt x="3278" y="528"/>
                </a:cubicBezTo>
                <a:cubicBezTo>
                  <a:pt x="3291" y="528"/>
                  <a:pt x="3302" y="536"/>
                  <a:pt x="3314" y="540"/>
                </a:cubicBezTo>
                <a:cubicBezTo>
                  <a:pt x="3318" y="552"/>
                  <a:pt x="3326" y="563"/>
                  <a:pt x="3326" y="576"/>
                </a:cubicBezTo>
                <a:cubicBezTo>
                  <a:pt x="3326" y="589"/>
                  <a:pt x="3313" y="599"/>
                  <a:pt x="3314" y="612"/>
                </a:cubicBezTo>
                <a:cubicBezTo>
                  <a:pt x="3317" y="637"/>
                  <a:pt x="3338" y="684"/>
                  <a:pt x="3338" y="684"/>
                </a:cubicBezTo>
                <a:cubicBezTo>
                  <a:pt x="3310" y="768"/>
                  <a:pt x="3338" y="748"/>
                  <a:pt x="3278" y="768"/>
                </a:cubicBezTo>
                <a:cubicBezTo>
                  <a:pt x="3270" y="780"/>
                  <a:pt x="3256" y="790"/>
                  <a:pt x="3254" y="804"/>
                </a:cubicBezTo>
                <a:cubicBezTo>
                  <a:pt x="3252" y="816"/>
                  <a:pt x="3266" y="827"/>
                  <a:pt x="3266" y="840"/>
                </a:cubicBezTo>
                <a:cubicBezTo>
                  <a:pt x="3266" y="930"/>
                  <a:pt x="3266" y="918"/>
                  <a:pt x="3230" y="972"/>
                </a:cubicBezTo>
                <a:cubicBezTo>
                  <a:pt x="3234" y="984"/>
                  <a:pt x="3230" y="1005"/>
                  <a:pt x="3242" y="1008"/>
                </a:cubicBezTo>
                <a:cubicBezTo>
                  <a:pt x="3256" y="1011"/>
                  <a:pt x="3265" y="990"/>
                  <a:pt x="3278" y="984"/>
                </a:cubicBezTo>
                <a:cubicBezTo>
                  <a:pt x="3289" y="978"/>
                  <a:pt x="3302" y="976"/>
                  <a:pt x="3314" y="972"/>
                </a:cubicBezTo>
                <a:cubicBezTo>
                  <a:pt x="3334" y="976"/>
                  <a:pt x="3360" y="970"/>
                  <a:pt x="3374" y="984"/>
                </a:cubicBezTo>
                <a:cubicBezTo>
                  <a:pt x="3383" y="993"/>
                  <a:pt x="3352" y="1012"/>
                  <a:pt x="3362" y="1020"/>
                </a:cubicBezTo>
                <a:cubicBezTo>
                  <a:pt x="3391" y="1043"/>
                  <a:pt x="3435" y="1032"/>
                  <a:pt x="3470" y="1044"/>
                </a:cubicBezTo>
                <a:cubicBezTo>
                  <a:pt x="3500" y="1089"/>
                  <a:pt x="3520" y="1093"/>
                  <a:pt x="3566" y="1116"/>
                </a:cubicBezTo>
                <a:cubicBezTo>
                  <a:pt x="3659" y="1163"/>
                  <a:pt x="3548" y="1122"/>
                  <a:pt x="3638" y="1152"/>
                </a:cubicBezTo>
                <a:cubicBezTo>
                  <a:pt x="3653" y="1213"/>
                  <a:pt x="3645" y="1225"/>
                  <a:pt x="3698" y="1260"/>
                </a:cubicBezTo>
                <a:cubicBezTo>
                  <a:pt x="3706" y="1272"/>
                  <a:pt x="3716" y="1283"/>
                  <a:pt x="3722" y="1296"/>
                </a:cubicBezTo>
                <a:cubicBezTo>
                  <a:pt x="3728" y="1311"/>
                  <a:pt x="3723" y="1332"/>
                  <a:pt x="3734" y="1344"/>
                </a:cubicBezTo>
                <a:cubicBezTo>
                  <a:pt x="3753" y="1366"/>
                  <a:pt x="3806" y="1392"/>
                  <a:pt x="3806" y="1392"/>
                </a:cubicBezTo>
                <a:cubicBezTo>
                  <a:pt x="3838" y="1440"/>
                  <a:pt x="3855" y="1433"/>
                  <a:pt x="3902" y="1464"/>
                </a:cubicBezTo>
                <a:cubicBezTo>
                  <a:pt x="3910" y="1488"/>
                  <a:pt x="3918" y="1512"/>
                  <a:pt x="3926" y="1536"/>
                </a:cubicBezTo>
                <a:cubicBezTo>
                  <a:pt x="3934" y="1560"/>
                  <a:pt x="3998" y="1560"/>
                  <a:pt x="3998" y="1560"/>
                </a:cubicBezTo>
                <a:cubicBezTo>
                  <a:pt x="4011" y="1600"/>
                  <a:pt x="3997" y="1596"/>
                  <a:pt x="4022" y="1596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 sz="1800">
              <a:latin typeface="Times New Roman" pitchFamily="18" charset="0"/>
            </a:endParaRPr>
          </a:p>
        </p:txBody>
      </p:sp>
      <p:sp>
        <p:nvSpPr>
          <p:cNvPr id="117778" name="Freeform 22"/>
          <p:cNvSpPr>
            <a:spLocks/>
          </p:cNvSpPr>
          <p:nvPr/>
        </p:nvSpPr>
        <p:spPr bwMode="auto">
          <a:xfrm>
            <a:off x="4724400" y="2114550"/>
            <a:ext cx="4152900" cy="1800225"/>
          </a:xfrm>
          <a:custGeom>
            <a:avLst/>
            <a:gdLst>
              <a:gd name="T0" fmla="*/ 2520 w 2633"/>
              <a:gd name="T1" fmla="*/ 228 h 1524"/>
              <a:gd name="T2" fmla="*/ 2592 w 2633"/>
              <a:gd name="T3" fmla="*/ 240 h 1524"/>
              <a:gd name="T4" fmla="*/ 2604 w 2633"/>
              <a:gd name="T5" fmla="*/ 312 h 1524"/>
              <a:gd name="T6" fmla="*/ 2484 w 2633"/>
              <a:gd name="T7" fmla="*/ 456 h 1524"/>
              <a:gd name="T8" fmla="*/ 2460 w 2633"/>
              <a:gd name="T9" fmla="*/ 492 h 1524"/>
              <a:gd name="T10" fmla="*/ 2448 w 2633"/>
              <a:gd name="T11" fmla="*/ 528 h 1524"/>
              <a:gd name="T12" fmla="*/ 2376 w 2633"/>
              <a:gd name="T13" fmla="*/ 504 h 1524"/>
              <a:gd name="T14" fmla="*/ 2196 w 2633"/>
              <a:gd name="T15" fmla="*/ 408 h 1524"/>
              <a:gd name="T16" fmla="*/ 2160 w 2633"/>
              <a:gd name="T17" fmla="*/ 396 h 1524"/>
              <a:gd name="T18" fmla="*/ 2088 w 2633"/>
              <a:gd name="T19" fmla="*/ 348 h 1524"/>
              <a:gd name="T20" fmla="*/ 2052 w 2633"/>
              <a:gd name="T21" fmla="*/ 276 h 1524"/>
              <a:gd name="T22" fmla="*/ 2028 w 2633"/>
              <a:gd name="T23" fmla="*/ 192 h 1524"/>
              <a:gd name="T24" fmla="*/ 1992 w 2633"/>
              <a:gd name="T25" fmla="*/ 168 h 1524"/>
              <a:gd name="T26" fmla="*/ 1968 w 2633"/>
              <a:gd name="T27" fmla="*/ 132 h 1524"/>
              <a:gd name="T28" fmla="*/ 1896 w 2633"/>
              <a:gd name="T29" fmla="*/ 108 h 1524"/>
              <a:gd name="T30" fmla="*/ 1836 w 2633"/>
              <a:gd name="T31" fmla="*/ 0 h 1524"/>
              <a:gd name="T32" fmla="*/ 1764 w 2633"/>
              <a:gd name="T33" fmla="*/ 288 h 1524"/>
              <a:gd name="T34" fmla="*/ 1728 w 2633"/>
              <a:gd name="T35" fmla="*/ 300 h 1524"/>
              <a:gd name="T36" fmla="*/ 1656 w 2633"/>
              <a:gd name="T37" fmla="*/ 336 h 1524"/>
              <a:gd name="T38" fmla="*/ 1620 w 2633"/>
              <a:gd name="T39" fmla="*/ 408 h 1524"/>
              <a:gd name="T40" fmla="*/ 1560 w 2633"/>
              <a:gd name="T41" fmla="*/ 780 h 1524"/>
              <a:gd name="T42" fmla="*/ 1488 w 2633"/>
              <a:gd name="T43" fmla="*/ 828 h 1524"/>
              <a:gd name="T44" fmla="*/ 1416 w 2633"/>
              <a:gd name="T45" fmla="*/ 864 h 1524"/>
              <a:gd name="T46" fmla="*/ 1320 w 2633"/>
              <a:gd name="T47" fmla="*/ 1044 h 1524"/>
              <a:gd name="T48" fmla="*/ 1308 w 2633"/>
              <a:gd name="T49" fmla="*/ 1080 h 1524"/>
              <a:gd name="T50" fmla="*/ 1272 w 2633"/>
              <a:gd name="T51" fmla="*/ 1104 h 1524"/>
              <a:gd name="T52" fmla="*/ 1224 w 2633"/>
              <a:gd name="T53" fmla="*/ 1176 h 1524"/>
              <a:gd name="T54" fmla="*/ 1176 w 2633"/>
              <a:gd name="T55" fmla="*/ 1236 h 1524"/>
              <a:gd name="T56" fmla="*/ 936 w 2633"/>
              <a:gd name="T57" fmla="*/ 1368 h 1524"/>
              <a:gd name="T58" fmla="*/ 756 w 2633"/>
              <a:gd name="T59" fmla="*/ 1476 h 1524"/>
              <a:gd name="T60" fmla="*/ 720 w 2633"/>
              <a:gd name="T61" fmla="*/ 1500 h 1524"/>
              <a:gd name="T62" fmla="*/ 648 w 2633"/>
              <a:gd name="T63" fmla="*/ 1524 h 1524"/>
              <a:gd name="T64" fmla="*/ 192 w 2633"/>
              <a:gd name="T65" fmla="*/ 1476 h 1524"/>
              <a:gd name="T66" fmla="*/ 108 w 2633"/>
              <a:gd name="T67" fmla="*/ 1392 h 1524"/>
              <a:gd name="T68" fmla="*/ 84 w 2633"/>
              <a:gd name="T69" fmla="*/ 1356 h 1524"/>
              <a:gd name="T70" fmla="*/ 0 w 2633"/>
              <a:gd name="T71" fmla="*/ 1224 h 152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633"/>
              <a:gd name="T109" fmla="*/ 0 h 1524"/>
              <a:gd name="T110" fmla="*/ 2633 w 2633"/>
              <a:gd name="T111" fmla="*/ 1524 h 152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633" h="1524">
                <a:moveTo>
                  <a:pt x="2520" y="228"/>
                </a:moveTo>
                <a:cubicBezTo>
                  <a:pt x="2544" y="232"/>
                  <a:pt x="2570" y="229"/>
                  <a:pt x="2592" y="240"/>
                </a:cubicBezTo>
                <a:cubicBezTo>
                  <a:pt x="2633" y="261"/>
                  <a:pt x="2612" y="285"/>
                  <a:pt x="2604" y="312"/>
                </a:cubicBezTo>
                <a:cubicBezTo>
                  <a:pt x="2583" y="387"/>
                  <a:pt x="2544" y="416"/>
                  <a:pt x="2484" y="456"/>
                </a:cubicBezTo>
                <a:cubicBezTo>
                  <a:pt x="2476" y="468"/>
                  <a:pt x="2466" y="479"/>
                  <a:pt x="2460" y="492"/>
                </a:cubicBezTo>
                <a:cubicBezTo>
                  <a:pt x="2454" y="503"/>
                  <a:pt x="2461" y="526"/>
                  <a:pt x="2448" y="528"/>
                </a:cubicBezTo>
                <a:cubicBezTo>
                  <a:pt x="2423" y="532"/>
                  <a:pt x="2400" y="512"/>
                  <a:pt x="2376" y="504"/>
                </a:cubicBezTo>
                <a:cubicBezTo>
                  <a:pt x="2311" y="482"/>
                  <a:pt x="2257" y="438"/>
                  <a:pt x="2196" y="408"/>
                </a:cubicBezTo>
                <a:cubicBezTo>
                  <a:pt x="2185" y="402"/>
                  <a:pt x="2171" y="402"/>
                  <a:pt x="2160" y="396"/>
                </a:cubicBezTo>
                <a:cubicBezTo>
                  <a:pt x="2135" y="382"/>
                  <a:pt x="2088" y="348"/>
                  <a:pt x="2088" y="348"/>
                </a:cubicBezTo>
                <a:cubicBezTo>
                  <a:pt x="2058" y="258"/>
                  <a:pt x="2099" y="369"/>
                  <a:pt x="2052" y="276"/>
                </a:cubicBezTo>
                <a:cubicBezTo>
                  <a:pt x="2039" y="250"/>
                  <a:pt x="2044" y="216"/>
                  <a:pt x="2028" y="192"/>
                </a:cubicBezTo>
                <a:cubicBezTo>
                  <a:pt x="2020" y="180"/>
                  <a:pt x="2004" y="176"/>
                  <a:pt x="1992" y="168"/>
                </a:cubicBezTo>
                <a:cubicBezTo>
                  <a:pt x="1984" y="156"/>
                  <a:pt x="1980" y="140"/>
                  <a:pt x="1968" y="132"/>
                </a:cubicBezTo>
                <a:cubicBezTo>
                  <a:pt x="1947" y="119"/>
                  <a:pt x="1896" y="108"/>
                  <a:pt x="1896" y="108"/>
                </a:cubicBezTo>
                <a:cubicBezTo>
                  <a:pt x="1872" y="72"/>
                  <a:pt x="1860" y="36"/>
                  <a:pt x="1836" y="0"/>
                </a:cubicBezTo>
                <a:cubicBezTo>
                  <a:pt x="1715" y="40"/>
                  <a:pt x="1786" y="174"/>
                  <a:pt x="1764" y="288"/>
                </a:cubicBezTo>
                <a:cubicBezTo>
                  <a:pt x="1762" y="300"/>
                  <a:pt x="1739" y="294"/>
                  <a:pt x="1728" y="300"/>
                </a:cubicBezTo>
                <a:cubicBezTo>
                  <a:pt x="1635" y="347"/>
                  <a:pt x="1746" y="306"/>
                  <a:pt x="1656" y="336"/>
                </a:cubicBezTo>
                <a:cubicBezTo>
                  <a:pt x="1648" y="361"/>
                  <a:pt x="1623" y="381"/>
                  <a:pt x="1620" y="408"/>
                </a:cubicBezTo>
                <a:cubicBezTo>
                  <a:pt x="1610" y="501"/>
                  <a:pt x="1665" y="699"/>
                  <a:pt x="1560" y="780"/>
                </a:cubicBezTo>
                <a:cubicBezTo>
                  <a:pt x="1537" y="798"/>
                  <a:pt x="1512" y="812"/>
                  <a:pt x="1488" y="828"/>
                </a:cubicBezTo>
                <a:cubicBezTo>
                  <a:pt x="1441" y="859"/>
                  <a:pt x="1466" y="847"/>
                  <a:pt x="1416" y="864"/>
                </a:cubicBezTo>
                <a:cubicBezTo>
                  <a:pt x="1379" y="920"/>
                  <a:pt x="1350" y="984"/>
                  <a:pt x="1320" y="1044"/>
                </a:cubicBezTo>
                <a:cubicBezTo>
                  <a:pt x="1314" y="1055"/>
                  <a:pt x="1316" y="1070"/>
                  <a:pt x="1308" y="1080"/>
                </a:cubicBezTo>
                <a:cubicBezTo>
                  <a:pt x="1299" y="1091"/>
                  <a:pt x="1284" y="1096"/>
                  <a:pt x="1272" y="1104"/>
                </a:cubicBezTo>
                <a:cubicBezTo>
                  <a:pt x="1243" y="1190"/>
                  <a:pt x="1284" y="1086"/>
                  <a:pt x="1224" y="1176"/>
                </a:cubicBezTo>
                <a:cubicBezTo>
                  <a:pt x="1178" y="1246"/>
                  <a:pt x="1257" y="1182"/>
                  <a:pt x="1176" y="1236"/>
                </a:cubicBezTo>
                <a:cubicBezTo>
                  <a:pt x="1136" y="1356"/>
                  <a:pt x="1045" y="1354"/>
                  <a:pt x="936" y="1368"/>
                </a:cubicBezTo>
                <a:cubicBezTo>
                  <a:pt x="853" y="1396"/>
                  <a:pt x="821" y="1422"/>
                  <a:pt x="756" y="1476"/>
                </a:cubicBezTo>
                <a:cubicBezTo>
                  <a:pt x="745" y="1485"/>
                  <a:pt x="733" y="1494"/>
                  <a:pt x="720" y="1500"/>
                </a:cubicBezTo>
                <a:cubicBezTo>
                  <a:pt x="697" y="1510"/>
                  <a:pt x="648" y="1524"/>
                  <a:pt x="648" y="1524"/>
                </a:cubicBezTo>
                <a:cubicBezTo>
                  <a:pt x="495" y="1513"/>
                  <a:pt x="345" y="1490"/>
                  <a:pt x="192" y="1476"/>
                </a:cubicBezTo>
                <a:cubicBezTo>
                  <a:pt x="129" y="1455"/>
                  <a:pt x="163" y="1475"/>
                  <a:pt x="108" y="1392"/>
                </a:cubicBezTo>
                <a:cubicBezTo>
                  <a:pt x="100" y="1380"/>
                  <a:pt x="84" y="1356"/>
                  <a:pt x="84" y="1356"/>
                </a:cubicBezTo>
                <a:cubicBezTo>
                  <a:pt x="78" y="1305"/>
                  <a:pt x="89" y="1179"/>
                  <a:pt x="0" y="122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 sz="1800">
              <a:latin typeface="Times New Roman" pitchFamily="18" charset="0"/>
            </a:endParaRPr>
          </a:p>
        </p:txBody>
      </p:sp>
      <p:sp>
        <p:nvSpPr>
          <p:cNvPr id="32791" name="Freeform 23"/>
          <p:cNvSpPr>
            <a:spLocks/>
          </p:cNvSpPr>
          <p:nvPr/>
        </p:nvSpPr>
        <p:spPr bwMode="auto">
          <a:xfrm>
            <a:off x="5791200" y="1608535"/>
            <a:ext cx="2152650" cy="596503"/>
          </a:xfrm>
          <a:custGeom>
            <a:avLst/>
            <a:gdLst>
              <a:gd name="T0" fmla="*/ 0 w 1356"/>
              <a:gd name="T1" fmla="*/ 89 h 501"/>
              <a:gd name="T2" fmla="*/ 180 w 1356"/>
              <a:gd name="T3" fmla="*/ 125 h 501"/>
              <a:gd name="T4" fmla="*/ 504 w 1356"/>
              <a:gd name="T5" fmla="*/ 113 h 501"/>
              <a:gd name="T6" fmla="*/ 528 w 1356"/>
              <a:gd name="T7" fmla="*/ 29 h 501"/>
              <a:gd name="T8" fmla="*/ 648 w 1356"/>
              <a:gd name="T9" fmla="*/ 5 h 501"/>
              <a:gd name="T10" fmla="*/ 756 w 1356"/>
              <a:gd name="T11" fmla="*/ 17 h 501"/>
              <a:gd name="T12" fmla="*/ 828 w 1356"/>
              <a:gd name="T13" fmla="*/ 53 h 501"/>
              <a:gd name="T14" fmla="*/ 852 w 1356"/>
              <a:gd name="T15" fmla="*/ 89 h 501"/>
              <a:gd name="T16" fmla="*/ 888 w 1356"/>
              <a:gd name="T17" fmla="*/ 113 h 501"/>
              <a:gd name="T18" fmla="*/ 900 w 1356"/>
              <a:gd name="T19" fmla="*/ 149 h 501"/>
              <a:gd name="T20" fmla="*/ 1020 w 1356"/>
              <a:gd name="T21" fmla="*/ 173 h 501"/>
              <a:gd name="T22" fmla="*/ 1032 w 1356"/>
              <a:gd name="T23" fmla="*/ 209 h 501"/>
              <a:gd name="T24" fmla="*/ 1104 w 1356"/>
              <a:gd name="T25" fmla="*/ 233 h 501"/>
              <a:gd name="T26" fmla="*/ 1236 w 1356"/>
              <a:gd name="T27" fmla="*/ 377 h 501"/>
              <a:gd name="T28" fmla="*/ 1332 w 1356"/>
              <a:gd name="T29" fmla="*/ 461 h 501"/>
              <a:gd name="T30" fmla="*/ 1356 w 1356"/>
              <a:gd name="T31" fmla="*/ 497 h 50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56"/>
              <a:gd name="T49" fmla="*/ 0 h 501"/>
              <a:gd name="T50" fmla="*/ 1356 w 1356"/>
              <a:gd name="T51" fmla="*/ 501 h 50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56" h="501">
                <a:moveTo>
                  <a:pt x="0" y="89"/>
                </a:moveTo>
                <a:cubicBezTo>
                  <a:pt x="74" y="64"/>
                  <a:pt x="115" y="103"/>
                  <a:pt x="180" y="125"/>
                </a:cubicBezTo>
                <a:cubicBezTo>
                  <a:pt x="288" y="121"/>
                  <a:pt x="398" y="132"/>
                  <a:pt x="504" y="113"/>
                </a:cubicBezTo>
                <a:cubicBezTo>
                  <a:pt x="533" y="108"/>
                  <a:pt x="507" y="50"/>
                  <a:pt x="528" y="29"/>
                </a:cubicBezTo>
                <a:cubicBezTo>
                  <a:pt x="557" y="0"/>
                  <a:pt x="608" y="11"/>
                  <a:pt x="648" y="5"/>
                </a:cubicBezTo>
                <a:cubicBezTo>
                  <a:pt x="684" y="9"/>
                  <a:pt x="721" y="8"/>
                  <a:pt x="756" y="17"/>
                </a:cubicBezTo>
                <a:cubicBezTo>
                  <a:pt x="782" y="24"/>
                  <a:pt x="803" y="45"/>
                  <a:pt x="828" y="53"/>
                </a:cubicBezTo>
                <a:cubicBezTo>
                  <a:pt x="836" y="65"/>
                  <a:pt x="842" y="79"/>
                  <a:pt x="852" y="89"/>
                </a:cubicBezTo>
                <a:cubicBezTo>
                  <a:pt x="862" y="99"/>
                  <a:pt x="879" y="102"/>
                  <a:pt x="888" y="113"/>
                </a:cubicBezTo>
                <a:cubicBezTo>
                  <a:pt x="896" y="123"/>
                  <a:pt x="891" y="140"/>
                  <a:pt x="900" y="149"/>
                </a:cubicBezTo>
                <a:cubicBezTo>
                  <a:pt x="913" y="162"/>
                  <a:pt x="1016" y="172"/>
                  <a:pt x="1020" y="173"/>
                </a:cubicBezTo>
                <a:cubicBezTo>
                  <a:pt x="1024" y="185"/>
                  <a:pt x="1022" y="202"/>
                  <a:pt x="1032" y="209"/>
                </a:cubicBezTo>
                <a:cubicBezTo>
                  <a:pt x="1053" y="224"/>
                  <a:pt x="1104" y="233"/>
                  <a:pt x="1104" y="233"/>
                </a:cubicBezTo>
                <a:cubicBezTo>
                  <a:pt x="1152" y="305"/>
                  <a:pt x="1143" y="346"/>
                  <a:pt x="1236" y="377"/>
                </a:cubicBezTo>
                <a:cubicBezTo>
                  <a:pt x="1268" y="425"/>
                  <a:pt x="1290" y="419"/>
                  <a:pt x="1332" y="461"/>
                </a:cubicBezTo>
                <a:cubicBezTo>
                  <a:pt x="1345" y="501"/>
                  <a:pt x="1331" y="497"/>
                  <a:pt x="1356" y="497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 sz="1800">
              <a:latin typeface="Times New Roman" pitchFamily="18" charset="0"/>
            </a:endParaRPr>
          </a:p>
        </p:txBody>
      </p:sp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4419600" y="1543050"/>
            <a:ext cx="990600" cy="30777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CC00FF"/>
                </a:solidFill>
                <a:latin typeface="Arial" charset="0"/>
              </a:rPr>
              <a:t>BÁT-ĐA</a:t>
            </a:r>
          </a:p>
        </p:txBody>
      </p:sp>
    </p:spTree>
    <p:extLst>
      <p:ext uri="{BB962C8B-B14F-4D97-AF65-F5344CB8AC3E}">
        <p14:creationId xmlns:p14="http://schemas.microsoft.com/office/powerpoint/2010/main" val="195668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0" fill="hold"/>
                                        <p:tgtEl>
                                          <p:spTgt spid="327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27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 decel="1000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decel="1000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decel="1000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327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  <p:bldP spid="32772" grpId="0" animBg="1"/>
      <p:bldP spid="32773" grpId="0" animBg="1"/>
      <p:bldP spid="32774" grpId="0" animBg="1"/>
      <p:bldP spid="32776" grpId="0" animBg="1"/>
      <p:bldP spid="32777" grpId="0" animBg="1"/>
      <p:bldP spid="117770" grpId="0" animBg="1"/>
      <p:bldP spid="32786" grpId="0" animBg="1"/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906" y="742950"/>
            <a:ext cx="8534400" cy="602673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Ấn Độ thời phong kiến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52" y="1352550"/>
            <a:ext cx="8610600" cy="2800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Vương triều Gúp-ta (TK IV - TK VI):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vi-VN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vi-VN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Vương triều Hồi giáo Đê li (TK XII –TK XVI)</a:t>
            </a:r>
            <a:endParaRPr lang="en-US" sz="2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- Thế kỉ XII người Thổ Nhĩ Kì xâm lược Ấn Độ, lập ra vương triều hồi giáo Đê-Li. </a:t>
            </a:r>
          </a:p>
          <a:p>
            <a:pPr marL="0" indent="0">
              <a:buNone/>
            </a:pP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- Chiếm ruộng đất của người Ấn Độ.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- Cấm đoán đạo Hin đu → mâu thuẫn dân tộc gay gắt.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52565"/>
            <a:ext cx="715290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BÀI 5: ẤN ĐỘ THỜI PHONG KIẾN</a:t>
            </a:r>
          </a:p>
        </p:txBody>
      </p:sp>
    </p:spTree>
    <p:extLst>
      <p:ext uri="{BB962C8B-B14F-4D97-AF65-F5344CB8AC3E}">
        <p14:creationId xmlns:p14="http://schemas.microsoft.com/office/powerpoint/2010/main" val="236580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70590"/>
            <a:ext cx="4461164" cy="533400"/>
          </a:xfrm>
        </p:spPr>
        <p:txBody>
          <a:bodyPr>
            <a:normAutofit/>
          </a:bodyPr>
          <a:lstStyle/>
          <a:p>
            <a:pPr algn="l"/>
            <a:r>
              <a:rPr lang="pt-BR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Ấn Độ thời phong kiến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41" y="1047750"/>
            <a:ext cx="9076459" cy="40957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Vương triều Gúp-ta (TK IV - TK VI):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vi-VN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vi-VN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Vương triều Hồi giáo Đê li (TK XII –TK XVI)</a:t>
            </a:r>
          </a:p>
          <a:p>
            <a:pPr marL="0" indent="0">
              <a:buNone/>
            </a:pPr>
            <a:r>
              <a:rPr lang="vi-VN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vi-VN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Vương triều Mô-gôn(TK XVI - TK XIX)</a:t>
            </a:r>
            <a:endParaRPr lang="en-US" sz="2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Thế kỉ XVI người Mông Cổ xâm lược Ấn Độ lập ra vương triều Mô- Gôn.</a:t>
            </a:r>
          </a:p>
          <a:p>
            <a:pPr marL="0" indent="0"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 Xoá bỏ kì thị tôn giáo, thủ tiêu đăc quyền Hồi giáo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Khôi phục kinh tế, phát triển văn hoá.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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kỉ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XIX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Anh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xâm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lược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trở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thuộc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Anh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52565"/>
            <a:ext cx="715290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BÀI 5: ẤN ĐỘ THỜI PHONG KIẾN</a:t>
            </a:r>
          </a:p>
        </p:txBody>
      </p:sp>
    </p:spTree>
    <p:extLst>
      <p:ext uri="{BB962C8B-B14F-4D97-AF65-F5344CB8AC3E}">
        <p14:creationId xmlns:p14="http://schemas.microsoft.com/office/powerpoint/2010/main" val="112500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71550"/>
            <a:ext cx="2971800" cy="613171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3.Văn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81150"/>
            <a:ext cx="87630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800" dirty="0">
                <a:latin typeface="+mj-lt"/>
              </a:rPr>
              <a:t>- Chữ viết: Chữ Phạn </a:t>
            </a:r>
            <a:r>
              <a:rPr lang="en-US" sz="2800" dirty="0">
                <a:latin typeface="+mj-lt"/>
              </a:rPr>
              <a:t> </a:t>
            </a:r>
            <a:r>
              <a:rPr lang="vi-VN" sz="2800" dirty="0">
                <a:latin typeface="+mj-lt"/>
              </a:rPr>
              <a:t> </a:t>
            </a:r>
            <a:endParaRPr lang="en-US" sz="2800" dirty="0">
              <a:latin typeface="+mj-lt"/>
            </a:endParaRPr>
          </a:p>
          <a:p>
            <a:pPr marL="0" indent="0">
              <a:buNone/>
            </a:pPr>
            <a:r>
              <a:rPr lang="vi-VN" sz="2800" dirty="0">
                <a:latin typeface="+mj-lt"/>
              </a:rPr>
              <a:t>- Tôn giáo: Đạo Hin-đu, Phật giáo, Hồi giáo </a:t>
            </a:r>
            <a:endParaRPr lang="en-US" sz="2800" dirty="0">
              <a:latin typeface="+mj-lt"/>
            </a:endParaRPr>
          </a:p>
          <a:p>
            <a:pPr marL="0" indent="0">
              <a:buNone/>
            </a:pPr>
            <a:r>
              <a:rPr lang="vi-VN" sz="2800" dirty="0">
                <a:latin typeface="+mj-lt"/>
              </a:rPr>
              <a:t>- Văn học: với nhiều thể loại: Sử thi, kinh, kịch, thơ ca... phát triển. </a:t>
            </a:r>
            <a:endParaRPr lang="en-US" sz="2800" dirty="0">
              <a:latin typeface="+mj-lt"/>
            </a:endParaRPr>
          </a:p>
          <a:p>
            <a:pPr marL="0" indent="0">
              <a:buNone/>
            </a:pPr>
            <a:r>
              <a:rPr lang="vi-VN" sz="2800" dirty="0">
                <a:latin typeface="+mj-lt"/>
              </a:rPr>
              <a:t>- Kiến trúc: Kiến trúc Hin-đu và kiến trúc Phật giáo, kiến trúc Hồi giáo  </a:t>
            </a:r>
            <a:endParaRPr lang="en-US" sz="2800" dirty="0">
              <a:latin typeface="+mj-lt"/>
            </a:endParaRPr>
          </a:p>
          <a:p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501" y="576359"/>
            <a:ext cx="4461164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Ấn Độ thời phong kiến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52565"/>
            <a:ext cx="715290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BÀI 5: ẤN ĐỘ THỜI PHONG KIẾN</a:t>
            </a:r>
          </a:p>
        </p:txBody>
      </p:sp>
    </p:spTree>
    <p:extLst>
      <p:ext uri="{BB962C8B-B14F-4D97-AF65-F5344CB8AC3E}">
        <p14:creationId xmlns:p14="http://schemas.microsoft.com/office/powerpoint/2010/main" val="258906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38200" y="209459"/>
            <a:ext cx="8000769" cy="2283710"/>
            <a:chOff x="-264" y="831"/>
            <a:chExt cx="7104" cy="3031"/>
          </a:xfrm>
        </p:grpSpPr>
        <p:pic>
          <p:nvPicPr>
            <p:cNvPr id="17414" name="Picture 4" descr="brahmi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4" y="1008"/>
              <a:ext cx="5954" cy="2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29" name="Rectangle 9"/>
            <p:cNvSpPr>
              <a:spLocks noChangeArrowheads="1"/>
            </p:cNvSpPr>
            <p:nvPr/>
          </p:nvSpPr>
          <p:spPr bwMode="auto">
            <a:xfrm>
              <a:off x="5693" y="831"/>
              <a:ext cx="1147" cy="1103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b="1" i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4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cổ</a:t>
              </a:r>
              <a:r>
                <a:rPr lang="en-US" sz="24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b="1" i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Brahmi</a:t>
              </a:r>
              <a:endParaRPr lang="en-US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6731" name="AutoShape 11"/>
          <p:cNvSpPr>
            <a:spLocks noChangeArrowheads="1"/>
          </p:cNvSpPr>
          <p:nvPr/>
        </p:nvSpPr>
        <p:spPr bwMode="auto">
          <a:xfrm>
            <a:off x="3657600" y="2457450"/>
            <a:ext cx="609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17412" name="Picture 12" descr="Kết quả hình ảnh cho chữ phạ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14650"/>
            <a:ext cx="65532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12"/>
          <p:cNvSpPr txBox="1">
            <a:spLocks noChangeArrowheads="1"/>
          </p:cNvSpPr>
          <p:nvPr/>
        </p:nvSpPr>
        <p:spPr bwMode="auto">
          <a:xfrm>
            <a:off x="7696199" y="4114801"/>
            <a:ext cx="1142769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2400" b="1" i="1" dirty="0" err="1"/>
              <a:t>Chữ</a:t>
            </a:r>
            <a:r>
              <a:rPr lang="en-US" sz="2400" b="1" i="1" dirty="0"/>
              <a:t> </a:t>
            </a:r>
            <a:r>
              <a:rPr lang="en-US" sz="2400" b="1" i="1" dirty="0" err="1"/>
              <a:t>phạn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171236109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1" grpId="0" animBg="1"/>
      <p:bldP spid="174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ai-lifbud-13.gif (57196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76200"/>
            <a:ext cx="42878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phat-000-phathichca-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7150"/>
            <a:ext cx="39973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41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593</Words>
  <Application>Microsoft Office PowerPoint</Application>
  <PresentationFormat>On-screen Show (16:9)</PresentationFormat>
  <Paragraphs>65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.VnTime</vt:lpstr>
      <vt:lpstr>.VnTimeH</vt:lpstr>
      <vt:lpstr>Arial</vt:lpstr>
      <vt:lpstr>Calibri</vt:lpstr>
      <vt:lpstr>Times New Roman</vt:lpstr>
      <vt:lpstr>VNI-Times</vt:lpstr>
      <vt:lpstr>Wingdings</vt:lpstr>
      <vt:lpstr>Office Theme</vt:lpstr>
      <vt:lpstr> TUẦN 3- Tiết 6_ CHỦ ĐỀ 1: XÃ HỘI PHONG KIẾN </vt:lpstr>
      <vt:lpstr>PowerPoint Presentation</vt:lpstr>
      <vt:lpstr>2.  Ấn Độ thời phong kiến.</vt:lpstr>
      <vt:lpstr>PowerPoint Presentation</vt:lpstr>
      <vt:lpstr>2.  Ấn Độ thời phong kiến.</vt:lpstr>
      <vt:lpstr>2.  Ấn Độ thời phong kiến.</vt:lpstr>
      <vt:lpstr>3.Văn hóa Ấn Độ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-Tuần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</dc:creator>
  <cp:lastModifiedBy>hkdung.bdq3@hcm.edu.vn</cp:lastModifiedBy>
  <cp:revision>21</cp:revision>
  <dcterms:created xsi:type="dcterms:W3CDTF">2018-09-05T09:36:57Z</dcterms:created>
  <dcterms:modified xsi:type="dcterms:W3CDTF">2021-09-17T11:11:12Z</dcterms:modified>
</cp:coreProperties>
</file>